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7968" cy="57515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DF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8931" y="628345"/>
            <a:ext cx="8470137" cy="8966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4475" y="2717113"/>
            <a:ext cx="12719050" cy="5878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artinkin.net/uploads/posts/2022-03/thumbs/1646190712_16-kartinkin-net-p-prozrachnie-kartinki-dlya-prezentatsii-16.png">
            <a:extLst>
              <a:ext uri="{FF2B5EF4-FFF2-40B4-BE49-F238E27FC236}">
                <a16:creationId xmlns:a16="http://schemas.microsoft.com/office/drawing/2014/main" id="{B8E50F4B-2C1D-49F4-8B37-F0C70F44E03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21427"/>
          <a:stretch/>
        </p:blipFill>
        <p:spPr bwMode="auto">
          <a:xfrm rot="21221941" flipH="1">
            <a:off x="47106" y="232769"/>
            <a:ext cx="5106122" cy="669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65830382-7E2E-4241-849A-D14107BDADF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29928" y="82008"/>
            <a:ext cx="8958072" cy="896112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276600" y="1181100"/>
            <a:ext cx="13411200" cy="7134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Площадка 650 кв. м на территории </a:t>
            </a:r>
          </a:p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Складского Комплекса «Шефская 1а»  </a:t>
            </a:r>
          </a:p>
          <a:p>
            <a:pPr marL="12700" algn="ctr">
              <a:lnSpc>
                <a:spcPts val="11295"/>
              </a:lnSpc>
              <a:spcBef>
                <a:spcPts val="105"/>
              </a:spcBef>
            </a:pPr>
            <a:endParaRPr sz="7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15" y="0"/>
            <a:ext cx="11677015" cy="10287000"/>
            <a:chOff x="0" y="0"/>
            <a:chExt cx="1167701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616" y="0"/>
              <a:ext cx="10558272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544312" cy="10286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38442" y="343611"/>
            <a:ext cx="11111358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3795395" algn="l"/>
              </a:tabLst>
            </a:pPr>
            <a:r>
              <a:rPr spc="350" dirty="0"/>
              <a:t>Кр</a:t>
            </a:r>
            <a:r>
              <a:rPr spc="380" dirty="0"/>
              <a:t>а</a:t>
            </a:r>
            <a:r>
              <a:rPr spc="390" dirty="0"/>
              <a:t>т</a:t>
            </a:r>
            <a:r>
              <a:rPr spc="380" dirty="0"/>
              <a:t>к</a:t>
            </a:r>
            <a:r>
              <a:rPr spc="375" dirty="0"/>
              <a:t>а</a:t>
            </a:r>
            <a:r>
              <a:rPr dirty="0"/>
              <a:t>я	</a:t>
            </a:r>
            <a:r>
              <a:rPr spc="360" dirty="0" err="1"/>
              <a:t>х</a:t>
            </a:r>
            <a:r>
              <a:rPr spc="305" dirty="0" err="1"/>
              <a:t>ар</a:t>
            </a:r>
            <a:r>
              <a:rPr spc="355" dirty="0" err="1"/>
              <a:t>а</a:t>
            </a:r>
            <a:r>
              <a:rPr spc="360" dirty="0" err="1"/>
              <a:t>к</a:t>
            </a:r>
            <a:r>
              <a:rPr spc="370" dirty="0" err="1"/>
              <a:t>т</a:t>
            </a:r>
            <a:r>
              <a:rPr spc="325" dirty="0" err="1"/>
              <a:t>ери</a:t>
            </a:r>
            <a:r>
              <a:rPr spc="365" dirty="0" err="1"/>
              <a:t>ст</a:t>
            </a:r>
            <a:r>
              <a:rPr spc="325" dirty="0" err="1"/>
              <a:t>и</a:t>
            </a:r>
            <a:r>
              <a:rPr spc="360" dirty="0" err="1"/>
              <a:t>к</a:t>
            </a:r>
            <a:r>
              <a:rPr dirty="0" err="1"/>
              <a:t>а</a:t>
            </a:r>
            <a:endParaRPr spc="135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0132B1-4B90-46EA-A8EA-ADF6F657E721}"/>
              </a:ext>
            </a:extLst>
          </p:cNvPr>
          <p:cNvSpPr/>
          <p:nvPr/>
        </p:nvSpPr>
        <p:spPr>
          <a:xfrm>
            <a:off x="5943600" y="3009900"/>
            <a:ext cx="121157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+mj-lt"/>
              </a:rPr>
              <a:t>*Складской Комплекс «Шефская 1а» предлагает в аренду площадку в Орджоникидзевском районе города Екатеринбурга (</a:t>
            </a:r>
            <a:r>
              <a:rPr lang="ru-RU" sz="3200" dirty="0" err="1">
                <a:latin typeface="+mj-lt"/>
              </a:rPr>
              <a:t>Эльмаш</a:t>
            </a:r>
            <a:r>
              <a:rPr lang="ru-RU" sz="3200" dirty="0">
                <a:latin typeface="+mj-lt"/>
              </a:rPr>
              <a:t>) на ул. Шефская, д. 1А</a:t>
            </a:r>
          </a:p>
          <a:p>
            <a:r>
              <a:rPr lang="ru-RU" sz="3200" dirty="0"/>
              <a:t>На въезде КПП. Пропускная система. Видеонаблюдение. </a:t>
            </a:r>
            <a:endParaRPr lang="ru-RU" sz="3200" dirty="0">
              <a:latin typeface="+mj-lt"/>
            </a:endParaRPr>
          </a:p>
        </p:txBody>
      </p:sp>
      <p:pic>
        <p:nvPicPr>
          <p:cNvPr id="7" name="Рисунок 6" descr="https://mixmag.io/wp-content/pics/105411/image043-1-630x720.png">
            <a:extLst>
              <a:ext uri="{FF2B5EF4-FFF2-40B4-BE49-F238E27FC236}">
                <a16:creationId xmlns:a16="http://schemas.microsoft.com/office/drawing/2014/main" id="{FAB4487B-8629-4930-9EC5-88A9F7E9DDF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647700"/>
            <a:ext cx="2514073" cy="249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4305300"/>
            <a:ext cx="6394555" cy="583088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BE8535-76A3-47E0-88BC-D90F0A2E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68" y="287990"/>
            <a:ext cx="17749863" cy="61555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Складской Комплекс «Шефская 1а». Площадка 650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кв.м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E5D973-3237-4D72-AA1C-991954734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18" y="3133726"/>
            <a:ext cx="7385258" cy="5391150"/>
          </a:xfrm>
          <a:prstGeom prst="rect">
            <a:avLst/>
          </a:prstGeom>
        </p:spPr>
      </p:pic>
      <p:pic>
        <p:nvPicPr>
          <p:cNvPr id="10" name="Рисунок 9" descr="https://mixmag.io/wp-content/pics/105411/image043-1-630x720.png">
            <a:extLst>
              <a:ext uri="{FF2B5EF4-FFF2-40B4-BE49-F238E27FC236}">
                <a16:creationId xmlns:a16="http://schemas.microsoft.com/office/drawing/2014/main" id="{14D544A6-AE7E-4872-A176-9CD4A94D417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392" y="6271764"/>
            <a:ext cx="3109183" cy="3938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93278A-8E7D-49C3-A4A2-336668D3E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9" y="1609725"/>
            <a:ext cx="718820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План</a:t>
            </a:r>
            <a:r>
              <a:rPr spc="-80" dirty="0"/>
              <a:t> </a:t>
            </a:r>
            <a:r>
              <a:rPr lang="ru-RU" spc="-5" dirty="0"/>
              <a:t>участка</a:t>
            </a:r>
            <a:endParaRPr spc="-5" dirty="0"/>
          </a:p>
        </p:txBody>
      </p:sp>
      <p:pic>
        <p:nvPicPr>
          <p:cNvPr id="5" name="Рисунок 4" descr="https://kartinkin.net/uploads/posts/2022-02/thumbs/1645089021_28-kartinkin-net-p-kartinki-na-prozrachnom-fone-dlya-prezenta-28.png">
            <a:extLst>
              <a:ext uri="{FF2B5EF4-FFF2-40B4-BE49-F238E27FC236}">
                <a16:creationId xmlns:a16="http://schemas.microsoft.com/office/drawing/2014/main" id="{CE34A78B-04BB-4909-AE53-5408111A06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777" y="2019300"/>
            <a:ext cx="6526045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A09E8C-DB68-4E56-B8FF-1F0632B38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2196748"/>
            <a:ext cx="11095348" cy="67338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57354" y="4511085"/>
            <a:ext cx="13319760" cy="5778500"/>
            <a:chOff x="4974335" y="4514088"/>
            <a:chExt cx="13319760" cy="5778500"/>
          </a:xfrm>
        </p:grpSpPr>
        <p:sp>
          <p:nvSpPr>
            <p:cNvPr id="3" name="object 3"/>
            <p:cNvSpPr/>
            <p:nvPr/>
          </p:nvSpPr>
          <p:spPr>
            <a:xfrm>
              <a:off x="4980431" y="4520184"/>
              <a:ext cx="13307694" cy="5766435"/>
            </a:xfrm>
            <a:custGeom>
              <a:avLst/>
              <a:gdLst/>
              <a:ahLst/>
              <a:cxnLst/>
              <a:rect l="l" t="t" r="r" b="b"/>
              <a:pathLst>
                <a:path w="13307694" h="5766434">
                  <a:moveTo>
                    <a:pt x="13307314" y="0"/>
                  </a:moveTo>
                  <a:lnTo>
                    <a:pt x="5225034" y="0"/>
                  </a:lnTo>
                  <a:lnTo>
                    <a:pt x="0" y="5766298"/>
                  </a:lnTo>
                  <a:lnTo>
                    <a:pt x="13307314" y="5766298"/>
                  </a:lnTo>
                  <a:lnTo>
                    <a:pt x="13307314" y="0"/>
                  </a:lnTo>
                  <a:close/>
                </a:path>
              </a:pathLst>
            </a:custGeom>
            <a:solidFill>
              <a:srgbClr val="768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80431" y="4520184"/>
              <a:ext cx="13307694" cy="5766435"/>
            </a:xfrm>
            <a:custGeom>
              <a:avLst/>
              <a:gdLst/>
              <a:ahLst/>
              <a:cxnLst/>
              <a:rect l="l" t="t" r="r" b="b"/>
              <a:pathLst>
                <a:path w="13307694" h="5766434">
                  <a:moveTo>
                    <a:pt x="0" y="5766298"/>
                  </a:moveTo>
                  <a:lnTo>
                    <a:pt x="5225034" y="0"/>
                  </a:lnTo>
                  <a:lnTo>
                    <a:pt x="13307314" y="0"/>
                  </a:lnTo>
                </a:path>
              </a:pathLst>
            </a:custGeom>
            <a:ln w="12192">
              <a:solidFill>
                <a:srgbClr val="768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66360" cy="36636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14800" y="556254"/>
            <a:ext cx="91516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26460" algn="l"/>
                <a:tab pos="5572760" algn="l"/>
              </a:tabLst>
            </a:pPr>
            <a:r>
              <a:rPr sz="5400" b="1" spc="100" dirty="0">
                <a:solidFill>
                  <a:srgbClr val="76859F"/>
                </a:solidFill>
                <a:latin typeface="Arial"/>
                <a:cs typeface="Arial"/>
              </a:rPr>
              <a:t>Звоните	</a:t>
            </a:r>
            <a:r>
              <a:rPr sz="5400" b="1" dirty="0">
                <a:solidFill>
                  <a:srgbClr val="76859F"/>
                </a:solidFill>
                <a:latin typeface="Arial"/>
                <a:cs typeface="Arial"/>
              </a:rPr>
              <a:t>и</a:t>
            </a:r>
            <a:r>
              <a:rPr sz="5400" b="1" spc="650" dirty="0">
                <a:solidFill>
                  <a:srgbClr val="76859F"/>
                </a:solidFill>
                <a:latin typeface="Arial"/>
                <a:cs typeface="Arial"/>
              </a:rPr>
              <a:t> </a:t>
            </a:r>
            <a:r>
              <a:rPr sz="5400" b="1" spc="-10" dirty="0">
                <a:solidFill>
                  <a:srgbClr val="76859F"/>
                </a:solidFill>
                <a:latin typeface="Arial"/>
                <a:cs typeface="Arial"/>
              </a:rPr>
              <a:t>мы	</a:t>
            </a:r>
            <a:r>
              <a:rPr sz="5400" b="1" spc="175" dirty="0">
                <a:solidFill>
                  <a:srgbClr val="76859F"/>
                </a:solidFill>
                <a:latin typeface="Arial"/>
                <a:cs typeface="Arial"/>
              </a:rPr>
              <a:t>подберем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8294" y="1447919"/>
            <a:ext cx="135915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62645" algn="l"/>
                <a:tab pos="11151870" algn="l"/>
              </a:tabLst>
            </a:pPr>
            <a:r>
              <a:rPr sz="5400" b="1" spc="190" dirty="0">
                <a:solidFill>
                  <a:srgbClr val="76859F"/>
                </a:solidFill>
                <a:latin typeface="Arial"/>
                <a:cs typeface="Arial"/>
              </a:rPr>
              <a:t>офис/торговое/склад	</a:t>
            </a:r>
            <a:r>
              <a:rPr sz="5400" b="1" spc="85" dirty="0">
                <a:solidFill>
                  <a:srgbClr val="76859F"/>
                </a:solidFill>
                <a:latin typeface="Arial"/>
                <a:cs typeface="Arial"/>
              </a:rPr>
              <a:t>вашей	</a:t>
            </a:r>
            <a:r>
              <a:rPr sz="5400" b="1" spc="-20" dirty="0">
                <a:solidFill>
                  <a:srgbClr val="76859F"/>
                </a:solidFill>
                <a:latin typeface="Arial"/>
                <a:cs typeface="Arial"/>
              </a:rPr>
              <a:t>мечты!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2220" y="3105098"/>
            <a:ext cx="3119120" cy="2599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ea typeface="Roboto"/>
                <a:cs typeface="Roboto"/>
                <a:sym typeface="Roboto"/>
              </a:rPr>
              <a:t>Специалист по работе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ea typeface="Roboto"/>
                <a:cs typeface="Roboto"/>
                <a:sym typeface="Roboto"/>
              </a:rPr>
              <a:t>с собственниками помещений</a:t>
            </a:r>
            <a:br>
              <a:rPr lang="ru-RU" sz="2800" b="1" dirty="0">
                <a:solidFill>
                  <a:srgbClr val="002060"/>
                </a:solidFill>
                <a:ea typeface="Roboto"/>
                <a:cs typeface="Roboto"/>
                <a:sym typeface="Roboto"/>
              </a:rPr>
            </a:b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Анна Захарова</a:t>
            </a:r>
            <a:b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</a:b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+</a:t>
            </a: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7(</a:t>
            </a: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950</a:t>
            </a: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)</a:t>
            </a: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5582141</a:t>
            </a:r>
            <a:endParaRPr lang="ru-RU" sz="2800" b="1" dirty="0">
              <a:solidFill>
                <a:srgbClr val="990000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92918" y="4507910"/>
            <a:ext cx="3955415" cy="28924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277110" algn="r">
              <a:lnSpc>
                <a:spcPct val="112000"/>
              </a:lnSpc>
              <a:spcBef>
                <a:spcPts val="80"/>
              </a:spcBef>
              <a:tabLst>
                <a:tab pos="2152015" algn="l"/>
                <a:tab pos="2957195" algn="l"/>
              </a:tabLst>
            </a:pP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«</a:t>
            </a:r>
            <a:r>
              <a:rPr sz="2800" b="1" spc="5" dirty="0">
                <a:solidFill>
                  <a:srgbClr val="DFE6DF"/>
                </a:solidFill>
                <a:latin typeface="Arial"/>
                <a:cs typeface="Arial"/>
              </a:rPr>
              <a:t>Я</a:t>
            </a:r>
            <a:r>
              <a:rPr sz="2800" b="1" spc="-13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DFE6DF"/>
                </a:solidFill>
                <a:latin typeface="Arial"/>
                <a:cs typeface="Arial"/>
              </a:rPr>
              <a:t>л</a:t>
            </a:r>
            <a:r>
              <a:rPr sz="2800" b="1" spc="25" dirty="0">
                <a:solidFill>
                  <a:srgbClr val="DFE6DF"/>
                </a:solidFill>
                <a:latin typeface="Arial"/>
                <a:cs typeface="Arial"/>
              </a:rPr>
              <a:t>ич</a:t>
            </a:r>
            <a:r>
              <a:rPr sz="2800" b="1" spc="35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о  </a:t>
            </a:r>
            <a:r>
              <a:rPr sz="2800" b="1" spc="-45" dirty="0">
                <a:solidFill>
                  <a:srgbClr val="DFE6DF"/>
                </a:solidFill>
                <a:latin typeface="Arial"/>
                <a:cs typeface="Arial"/>
              </a:rPr>
              <a:t>г</a:t>
            </a:r>
            <a:r>
              <a:rPr sz="2800" b="1" spc="-50" dirty="0">
                <a:solidFill>
                  <a:srgbClr val="DFE6DF"/>
                </a:solidFill>
                <a:latin typeface="Arial"/>
                <a:cs typeface="Arial"/>
              </a:rPr>
              <a:t>а</a:t>
            </a:r>
            <a:r>
              <a:rPr sz="2800" b="1" spc="-85" dirty="0">
                <a:solidFill>
                  <a:srgbClr val="DFE6DF"/>
                </a:solidFill>
                <a:latin typeface="Arial"/>
                <a:cs typeface="Arial"/>
              </a:rPr>
              <a:t>р</a:t>
            </a:r>
            <a:r>
              <a:rPr sz="2800" b="1" spc="-50" dirty="0">
                <a:solidFill>
                  <a:srgbClr val="DFE6DF"/>
                </a:solidFill>
                <a:latin typeface="Arial"/>
                <a:cs typeface="Arial"/>
              </a:rPr>
              <a:t>а</a:t>
            </a:r>
            <a:r>
              <a:rPr sz="2800" b="1" spc="-40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800" b="1" spc="-105" dirty="0">
                <a:solidFill>
                  <a:srgbClr val="DFE6DF"/>
                </a:solidFill>
                <a:latin typeface="Arial"/>
                <a:cs typeface="Arial"/>
              </a:rPr>
              <a:t>т</a:t>
            </a:r>
            <a:r>
              <a:rPr sz="2800" b="1" spc="-50" dirty="0">
                <a:solidFill>
                  <a:srgbClr val="DFE6DF"/>
                </a:solidFill>
                <a:latin typeface="Arial"/>
                <a:cs typeface="Arial"/>
              </a:rPr>
              <a:t>и</a:t>
            </a:r>
            <a:r>
              <a:rPr sz="2800" b="1" spc="-160" dirty="0">
                <a:solidFill>
                  <a:srgbClr val="DFE6DF"/>
                </a:solidFill>
                <a:latin typeface="Arial"/>
                <a:cs typeface="Arial"/>
              </a:rPr>
              <a:t>р</a:t>
            </a:r>
            <a:r>
              <a:rPr sz="2800" b="1" spc="-245" dirty="0">
                <a:solidFill>
                  <a:srgbClr val="DFE6DF"/>
                </a:solidFill>
                <a:latin typeface="Arial"/>
                <a:cs typeface="Arial"/>
              </a:rPr>
              <a:t>у</a:t>
            </a:r>
            <a:r>
              <a:rPr sz="2800" b="1" spc="5" dirty="0">
                <a:solidFill>
                  <a:srgbClr val="DFE6DF"/>
                </a:solidFill>
                <a:latin typeface="Arial"/>
                <a:cs typeface="Arial"/>
              </a:rPr>
              <a:t>ю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	</a:t>
            </a:r>
            <a:r>
              <a:rPr sz="2800" b="1" spc="-90" dirty="0">
                <a:solidFill>
                  <a:srgbClr val="DFE6DF"/>
                </a:solidFill>
                <a:latin typeface="Arial"/>
                <a:cs typeface="Arial"/>
              </a:rPr>
              <a:t>к</a:t>
            </a:r>
            <a:r>
              <a:rPr sz="2800" b="1" spc="-245" dirty="0">
                <a:solidFill>
                  <a:srgbClr val="DFE6DF"/>
                </a:solidFill>
                <a:latin typeface="Arial"/>
                <a:cs typeface="Arial"/>
              </a:rPr>
              <a:t>а</a:t>
            </a:r>
            <a:r>
              <a:rPr sz="2800" b="1" spc="-95" dirty="0">
                <a:solidFill>
                  <a:srgbClr val="DFE6DF"/>
                </a:solidFill>
                <a:latin typeface="Arial"/>
                <a:cs typeface="Arial"/>
              </a:rPr>
              <a:t>ч</a:t>
            </a:r>
            <a:r>
              <a:rPr sz="2800" b="1" spc="-195" dirty="0">
                <a:solidFill>
                  <a:srgbClr val="DFE6DF"/>
                </a:solidFill>
                <a:latin typeface="Arial"/>
                <a:cs typeface="Arial"/>
              </a:rPr>
              <a:t>е</a:t>
            </a:r>
            <a:r>
              <a:rPr sz="2800" b="1" spc="-100" dirty="0">
                <a:solidFill>
                  <a:srgbClr val="DFE6DF"/>
                </a:solidFill>
                <a:latin typeface="Arial"/>
                <a:cs typeface="Arial"/>
              </a:rPr>
              <a:t>с</a:t>
            </a:r>
            <a:r>
              <a:rPr sz="2800" b="1" spc="-155" dirty="0">
                <a:solidFill>
                  <a:srgbClr val="DFE6DF"/>
                </a:solidFill>
                <a:latin typeface="Arial"/>
                <a:cs typeface="Arial"/>
              </a:rPr>
              <a:t>т</a:t>
            </a:r>
            <a:r>
              <a:rPr sz="2800" b="1" spc="-170" dirty="0">
                <a:solidFill>
                  <a:srgbClr val="DFE6DF"/>
                </a:solidFill>
                <a:latin typeface="Arial"/>
                <a:cs typeface="Arial"/>
              </a:rPr>
              <a:t>в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о</a:t>
            </a:r>
            <a:r>
              <a:rPr sz="2800" b="1" spc="-7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и  </a:t>
            </a:r>
            <a:r>
              <a:rPr sz="2800" b="1" spc="-80" dirty="0">
                <a:solidFill>
                  <a:srgbClr val="DFE6DF"/>
                </a:solidFill>
                <a:latin typeface="Arial"/>
                <a:cs typeface="Arial"/>
              </a:rPr>
              <a:t>эффективность	</a:t>
            </a:r>
            <a:r>
              <a:rPr sz="2800" b="1" spc="-100" dirty="0">
                <a:solidFill>
                  <a:srgbClr val="DFE6DF"/>
                </a:solidFill>
                <a:latin typeface="Arial"/>
                <a:cs typeface="Arial"/>
              </a:rPr>
              <a:t>всех </a:t>
            </a:r>
            <a:r>
              <a:rPr sz="2800" b="1" spc="-95" dirty="0">
                <a:solidFill>
                  <a:srgbClr val="DFE6DF"/>
                </a:solidFill>
                <a:latin typeface="Arial"/>
                <a:cs typeface="Arial"/>
              </a:rPr>
              <a:t> продуктов,</a:t>
            </a:r>
            <a:r>
              <a:rPr sz="2800" b="1" spc="7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-155" dirty="0">
                <a:solidFill>
                  <a:srgbClr val="DFE6DF"/>
                </a:solidFill>
                <a:latin typeface="Arial"/>
                <a:cs typeface="Arial"/>
              </a:rPr>
              <a:t>которые </a:t>
            </a:r>
            <a:r>
              <a:rPr sz="2800" b="1" spc="-15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DFE6DF"/>
                </a:solidFill>
                <a:latin typeface="Arial"/>
                <a:cs typeface="Arial"/>
              </a:rPr>
              <a:t>предлагает </a:t>
            </a:r>
            <a:r>
              <a:rPr sz="2800" b="1" spc="-80" dirty="0">
                <a:solidFill>
                  <a:srgbClr val="DFE6DF"/>
                </a:solidFill>
                <a:latin typeface="Arial"/>
                <a:cs typeface="Arial"/>
              </a:rPr>
              <a:t>моя </a:t>
            </a:r>
            <a:r>
              <a:rPr sz="2800" b="1" spc="-7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DFE6DF"/>
                </a:solidFill>
                <a:latin typeface="Arial"/>
                <a:cs typeface="Arial"/>
              </a:rPr>
              <a:t>компания!»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7826" y="8159368"/>
            <a:ext cx="3082417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35560" indent="1158240" algn="r">
              <a:lnSpc>
                <a:spcPct val="100000"/>
              </a:lnSpc>
              <a:spcBef>
                <a:spcPts val="100"/>
              </a:spcBef>
            </a:pPr>
            <a:r>
              <a:rPr lang="ru-RU" sz="2400" b="1" spc="-30" dirty="0">
                <a:solidFill>
                  <a:srgbClr val="DFE6DF"/>
                </a:solidFill>
                <a:latin typeface="Arial"/>
                <a:cs typeface="Arial"/>
              </a:rPr>
              <a:t>Всегда</a:t>
            </a:r>
            <a:r>
              <a:rPr sz="2400" b="1" spc="-8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а  </a:t>
            </a:r>
            <a:r>
              <a:rPr sz="2400" b="1" spc="-20" dirty="0">
                <a:solidFill>
                  <a:srgbClr val="DFE6DF"/>
                </a:solidFill>
                <a:latin typeface="Arial"/>
                <a:cs typeface="Arial"/>
              </a:rPr>
              <a:t>с</a:t>
            </a:r>
            <a:r>
              <a:rPr sz="2400" b="1" spc="-254" dirty="0">
                <a:solidFill>
                  <a:srgbClr val="DFE6DF"/>
                </a:solidFill>
                <a:latin typeface="Arial"/>
                <a:cs typeface="Arial"/>
              </a:rPr>
              <a:t>в</a:t>
            </a:r>
            <a:r>
              <a:rPr sz="2400" b="1" spc="-35" dirty="0">
                <a:solidFill>
                  <a:srgbClr val="DFE6DF"/>
                </a:solidFill>
                <a:latin typeface="Arial"/>
                <a:cs typeface="Arial"/>
              </a:rPr>
              <a:t>я</a:t>
            </a:r>
            <a:r>
              <a:rPr sz="2400" b="1" spc="-20" dirty="0">
                <a:solidFill>
                  <a:srgbClr val="DFE6DF"/>
                </a:solidFill>
                <a:latin typeface="Arial"/>
                <a:cs typeface="Arial"/>
              </a:rPr>
              <a:t>з</a:t>
            </a:r>
            <a:r>
              <a:rPr sz="2400" b="1" spc="-135" dirty="0">
                <a:solidFill>
                  <a:srgbClr val="DFE6DF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,</a:t>
            </a:r>
            <a:r>
              <a:rPr sz="2400" b="1" spc="-9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К</a:t>
            </a:r>
            <a:r>
              <a:rPr sz="2400" b="1" spc="-355" dirty="0">
                <a:solidFill>
                  <a:srgbClr val="DFE6DF"/>
                </a:solidFill>
                <a:latin typeface="Arial"/>
                <a:cs typeface="Arial"/>
              </a:rPr>
              <a:t>у</a:t>
            </a:r>
            <a:r>
              <a:rPr sz="2400" b="1" spc="-60" dirty="0">
                <a:solidFill>
                  <a:srgbClr val="DFE6DF"/>
                </a:solidFill>
                <a:latin typeface="Arial"/>
                <a:cs typeface="Arial"/>
              </a:rPr>
              <a:t>п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р</a:t>
            </a:r>
            <a:r>
              <a:rPr sz="2400" b="1" spc="-110" dirty="0">
                <a:solidFill>
                  <a:srgbClr val="DFE6DF"/>
                </a:solidFill>
                <a:latin typeface="Arial"/>
                <a:cs typeface="Arial"/>
              </a:rPr>
              <a:t>и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я</a:t>
            </a:r>
            <a:r>
              <a:rPr sz="2400" b="1" spc="-85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ов</a:t>
            </a:r>
            <a:endParaRPr sz="2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400" b="1" spc="-80" dirty="0">
                <a:solidFill>
                  <a:srgbClr val="DFE6DF"/>
                </a:solidFill>
                <a:latin typeface="Arial"/>
                <a:cs typeface="Arial"/>
              </a:rPr>
              <a:t>Георгий</a:t>
            </a:r>
            <a:endParaRPr sz="2400" dirty="0">
              <a:latin typeface="Arial"/>
              <a:cs typeface="Arial"/>
            </a:endParaRPr>
          </a:p>
          <a:p>
            <a:pPr marR="33655" algn="r">
              <a:lnSpc>
                <a:spcPct val="100000"/>
              </a:lnSpc>
            </a:pPr>
            <a:r>
              <a:rPr sz="2400" b="1" spc="-35" dirty="0">
                <a:solidFill>
                  <a:srgbClr val="DFE6DF"/>
                </a:solidFill>
                <a:latin typeface="Arial"/>
                <a:cs typeface="Arial"/>
              </a:rPr>
              <a:t>+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7</a:t>
            </a:r>
            <a:r>
              <a:rPr sz="2400" b="1" spc="-15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(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965)</a:t>
            </a:r>
            <a:r>
              <a:rPr sz="2400" b="1" spc="-17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899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67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07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2400" b="1" dirty="0">
                <a:solidFill>
                  <a:srgbClr val="DFE6DF"/>
                </a:solidFill>
                <a:latin typeface="Arial"/>
                <a:cs typeface="Arial"/>
              </a:rPr>
              <a:t>    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komdi</a:t>
            </a:r>
            <a:r>
              <a:rPr lang="en-US" sz="2400" b="1" dirty="0">
                <a:solidFill>
                  <a:srgbClr val="DFE6D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@knk</a:t>
            </a:r>
            <a:r>
              <a:rPr lang="en-US" sz="2400" b="1" dirty="0">
                <a:solidFill>
                  <a:srgbClr val="DFE6D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as.</a:t>
            </a:r>
            <a:r>
              <a:rPr lang="en-US" sz="2400" b="1" dirty="0">
                <a:solidFill>
                  <a:srgbClr val="DFE6D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u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478000" y="4867655"/>
            <a:ext cx="3594100" cy="5318760"/>
            <a:chOff x="14478000" y="4867655"/>
            <a:chExt cx="3594100" cy="531876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20671" y="4919470"/>
              <a:ext cx="3550920" cy="52669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00" y="4876799"/>
              <a:ext cx="3429000" cy="5145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488667" y="4872227"/>
              <a:ext cx="3437890" cy="5163185"/>
            </a:xfrm>
            <a:custGeom>
              <a:avLst/>
              <a:gdLst/>
              <a:ahLst/>
              <a:cxnLst/>
              <a:rect l="l" t="t" r="r" b="b"/>
              <a:pathLst>
                <a:path w="3437890" h="5163184">
                  <a:moveTo>
                    <a:pt x="0" y="5163185"/>
                  </a:moveTo>
                  <a:lnTo>
                    <a:pt x="3437636" y="5163185"/>
                  </a:lnTo>
                  <a:lnTo>
                    <a:pt x="3437636" y="0"/>
                  </a:lnTo>
                  <a:lnTo>
                    <a:pt x="0" y="0"/>
                  </a:lnTo>
                  <a:lnTo>
                    <a:pt x="0" y="5163185"/>
                  </a:lnTo>
                  <a:close/>
                </a:path>
              </a:pathLst>
            </a:custGeom>
            <a:ln w="9144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C3D3FE-8DF9-4E47-BCC0-A24B64D71DDE}"/>
              </a:ext>
            </a:extLst>
          </p:cNvPr>
          <p:cNvSpPr/>
          <p:nvPr/>
        </p:nvSpPr>
        <p:spPr>
          <a:xfrm>
            <a:off x="4932553" y="5622354"/>
            <a:ext cx="2987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komdir@knekat.ru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4E0ACA-7BD2-4A8A-BDC7-FE9EB84F793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t="1053" r="12891"/>
          <a:stretch/>
        </p:blipFill>
        <p:spPr bwMode="auto">
          <a:xfrm flipH="1">
            <a:off x="4948210" y="6249643"/>
            <a:ext cx="3429000" cy="4024182"/>
          </a:xfrm>
          <a:prstGeom prst="rect">
            <a:avLst/>
          </a:prstGeom>
          <a:noFill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DC26C3E-EC7B-49DA-9926-9A206A738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29367" y="2974806"/>
            <a:ext cx="4069543" cy="61758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107</Words>
  <Application>Microsoft Office PowerPoint</Application>
  <PresentationFormat>Произвольный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Roboto</vt:lpstr>
      <vt:lpstr>Trebuchet MS</vt:lpstr>
      <vt:lpstr>Office Theme</vt:lpstr>
      <vt:lpstr>Презентация PowerPoint</vt:lpstr>
      <vt:lpstr>Краткая характеристика</vt:lpstr>
      <vt:lpstr>Складской Комплекс «Шефская 1а». Площадка 650 кв.м.</vt:lpstr>
      <vt:lpstr>План участка</vt:lpstr>
      <vt:lpstr>Звоните и мы подберем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cnmbe</dc:creator>
  <cp:lastModifiedBy>Александр Котов</cp:lastModifiedBy>
  <cp:revision>12</cp:revision>
  <dcterms:created xsi:type="dcterms:W3CDTF">2022-11-16T09:45:05Z</dcterms:created>
  <dcterms:modified xsi:type="dcterms:W3CDTF">2022-12-29T15:26:56Z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2022-11-16T00:00:00Z</vt:filetime>
  </property>
</Properties>
</file>