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3" r:id="rId3"/>
    <p:sldId id="264" r:id="rId4"/>
    <p:sldId id="266" r:id="rId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7968" cy="5751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DF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8931" y="628345"/>
            <a:ext cx="8470137" cy="896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rgbClr val="3939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4475" y="2717113"/>
            <a:ext cx="12719050" cy="5878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artinkin.net/uploads/posts/2022-03/thumbs/1646190712_16-kartinkin-net-p-prozrachnie-kartinki-dlya-prezentatsii-16.png">
            <a:extLst>
              <a:ext uri="{FF2B5EF4-FFF2-40B4-BE49-F238E27FC236}">
                <a16:creationId xmlns:a16="http://schemas.microsoft.com/office/drawing/2014/main" id="{B8E50F4B-2C1D-49F4-8B37-F0C70F44E0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21427"/>
          <a:stretch/>
        </p:blipFill>
        <p:spPr bwMode="auto">
          <a:xfrm rot="21221941" flipH="1">
            <a:off x="91973" y="856967"/>
            <a:ext cx="4147598" cy="607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65830382-7E2E-4241-849A-D14107BDAD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29928" y="82008"/>
            <a:ext cx="8958072" cy="896112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962400" y="1181100"/>
            <a:ext cx="13563600" cy="71597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Универсальное помещение 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(отдельно стоящее здание) 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кв. м 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Екатеринбург, </a:t>
            </a:r>
          </a:p>
          <a:p>
            <a:pPr marL="12700" algn="ctr">
              <a:lnSpc>
                <a:spcPts val="11295"/>
              </a:lnSpc>
              <a:spcBef>
                <a:spcPts val="105"/>
              </a:spcBef>
            </a:pPr>
            <a:r>
              <a:rPr lang="ru-RU" sz="7200" b="1" spc="305" dirty="0">
                <a:solidFill>
                  <a:srgbClr val="799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Рябиновая, 3А</a:t>
            </a:r>
            <a:endParaRPr sz="72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613" y="114300"/>
            <a:ext cx="11677015" cy="10287000"/>
            <a:chOff x="0" y="0"/>
            <a:chExt cx="1167701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616" y="0"/>
              <a:ext cx="10558272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544312" cy="10286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38443" y="824513"/>
            <a:ext cx="11111358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795395" algn="l"/>
              </a:tabLst>
            </a:pPr>
            <a:r>
              <a:rPr spc="350" dirty="0"/>
              <a:t>Кр</a:t>
            </a:r>
            <a:r>
              <a:rPr spc="380" dirty="0"/>
              <a:t>а</a:t>
            </a:r>
            <a:r>
              <a:rPr spc="390" dirty="0"/>
              <a:t>т</a:t>
            </a:r>
            <a:r>
              <a:rPr spc="380" dirty="0"/>
              <a:t>к</a:t>
            </a:r>
            <a:r>
              <a:rPr spc="375" dirty="0"/>
              <a:t>а</a:t>
            </a:r>
            <a:r>
              <a:rPr dirty="0"/>
              <a:t>я	</a:t>
            </a:r>
            <a:r>
              <a:rPr spc="360" dirty="0" err="1"/>
              <a:t>х</a:t>
            </a:r>
            <a:r>
              <a:rPr spc="305" dirty="0" err="1"/>
              <a:t>ар</a:t>
            </a:r>
            <a:r>
              <a:rPr spc="355" dirty="0" err="1"/>
              <a:t>а</a:t>
            </a:r>
            <a:r>
              <a:rPr spc="360" dirty="0" err="1"/>
              <a:t>к</a:t>
            </a:r>
            <a:r>
              <a:rPr spc="370" dirty="0" err="1"/>
              <a:t>т</a:t>
            </a:r>
            <a:r>
              <a:rPr spc="325" dirty="0" err="1"/>
              <a:t>ери</a:t>
            </a:r>
            <a:r>
              <a:rPr spc="365" dirty="0" err="1"/>
              <a:t>ст</a:t>
            </a:r>
            <a:r>
              <a:rPr spc="325" dirty="0" err="1"/>
              <a:t>и</a:t>
            </a:r>
            <a:r>
              <a:rPr spc="360" dirty="0" err="1"/>
              <a:t>к</a:t>
            </a:r>
            <a:r>
              <a:rPr dirty="0" err="1"/>
              <a:t>а</a:t>
            </a:r>
            <a:endParaRPr spc="135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0132B1-4B90-46EA-A8EA-ADF6F657E721}"/>
              </a:ext>
            </a:extLst>
          </p:cNvPr>
          <p:cNvSpPr/>
          <p:nvPr/>
        </p:nvSpPr>
        <p:spPr>
          <a:xfrm>
            <a:off x="6338443" y="2781300"/>
            <a:ext cx="11416158" cy="7215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+mj-lt"/>
              </a:rPr>
              <a:t>*Предлагается в аренду универсальное помещение </a:t>
            </a:r>
          </a:p>
          <a:p>
            <a:pPr algn="just"/>
            <a:r>
              <a:rPr lang="ru-RU" sz="3200" dirty="0">
                <a:latin typeface="+mj-lt"/>
              </a:rPr>
              <a:t>в Орджоникидзевском районе города Екатеринбурга (Уралмаш) </a:t>
            </a:r>
          </a:p>
          <a:p>
            <a:pPr algn="just"/>
            <a:r>
              <a:rPr lang="ru-RU" sz="3200" dirty="0">
                <a:latin typeface="+mj-lt"/>
              </a:rPr>
              <a:t>на ул. Рябиновая, д. 3А</a:t>
            </a:r>
          </a:p>
          <a:p>
            <a:pPr algn="just"/>
            <a:r>
              <a:rPr lang="ru-RU" sz="3200" dirty="0">
                <a:latin typeface="+mj-lt"/>
              </a:rPr>
              <a:t>*Первая линия, </a:t>
            </a:r>
            <a:r>
              <a:rPr lang="ru-RU" sz="3200" dirty="0"/>
              <a:t>очень высокий автомобильный трафик. Хорошо просматривается с проспекта Космонавтов. Есть возможность разместить наружную рекламу. Удобная транспортная развязка , выезд на ЕКАД.</a:t>
            </a:r>
            <a:endParaRPr lang="ru-RU" sz="3200" dirty="0">
              <a:latin typeface="+mj-lt"/>
            </a:endParaRPr>
          </a:p>
          <a:p>
            <a:pPr algn="just"/>
            <a:r>
              <a:rPr lang="ru-RU" sz="3200" dirty="0">
                <a:latin typeface="+mj-lt"/>
              </a:rPr>
              <a:t>*</a:t>
            </a:r>
            <a:r>
              <a:rPr lang="ru-RU" sz="3200" dirty="0"/>
              <a:t>В помещении </a:t>
            </a:r>
            <a:r>
              <a:rPr lang="en-US" sz="3200" dirty="0"/>
              <a:t>H</a:t>
            </a:r>
            <a:r>
              <a:rPr lang="ru-RU" sz="3200" dirty="0"/>
              <a:t>=6 м. </a:t>
            </a:r>
          </a:p>
          <a:p>
            <a:pPr algn="just"/>
            <a:r>
              <a:rPr lang="ru-RU" sz="3200" dirty="0">
                <a:latin typeface="+mj-lt"/>
              </a:rPr>
              <a:t>*Общая	площадь:	</a:t>
            </a:r>
            <a:r>
              <a:rPr lang="ru-RU" sz="3200" dirty="0"/>
              <a:t>280</a:t>
            </a:r>
            <a:r>
              <a:rPr lang="ru-RU" sz="3200" dirty="0">
                <a:latin typeface="+mj-lt"/>
              </a:rPr>
              <a:t> кв.м . 1 этаж.</a:t>
            </a:r>
          </a:p>
          <a:p>
            <a:pPr algn="just"/>
            <a:r>
              <a:rPr lang="ru-RU" sz="3200" dirty="0">
                <a:latin typeface="+mj-lt"/>
              </a:rPr>
              <a:t>*Возле	здания	находится  наземная  парковка на 20 машино/мест</a:t>
            </a:r>
          </a:p>
          <a:p>
            <a:pPr algn="just"/>
            <a:r>
              <a:rPr lang="ru-RU" sz="3200" dirty="0">
                <a:latin typeface="+mj-lt"/>
              </a:rPr>
              <a:t>*</a:t>
            </a:r>
            <a:r>
              <a:rPr lang="ru-RU" sz="3200" dirty="0"/>
              <a:t> Есть возможность аренды открытой площадки рядом со зданием 1453 кв.м., на котором есть вагончик-бытовка, и два сорокафутовые контейнера.</a:t>
            </a:r>
            <a:endParaRPr lang="ru-RU" sz="3200" dirty="0">
              <a:latin typeface="+mj-lt"/>
            </a:endParaRPr>
          </a:p>
        </p:txBody>
      </p:sp>
      <p:pic>
        <p:nvPicPr>
          <p:cNvPr id="7" name="Рисунок 6" descr="https://mixmag.io/wp-content/pics/105411/image043-1-630x720.png">
            <a:extLst>
              <a:ext uri="{FF2B5EF4-FFF2-40B4-BE49-F238E27FC236}">
                <a16:creationId xmlns:a16="http://schemas.microsoft.com/office/drawing/2014/main" id="{FAB4487B-8629-4930-9EC5-88A9F7E9DD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314" y="1131106"/>
            <a:ext cx="2514073" cy="24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" y="4305300"/>
            <a:ext cx="6394555" cy="5830889"/>
          </a:xfrm>
          <a:prstGeom prst="rect">
            <a:avLst/>
          </a:prstGeom>
        </p:spPr>
      </p:pic>
      <p:pic>
        <p:nvPicPr>
          <p:cNvPr id="10" name="Рисунок 9" descr="https://mixmag.io/wp-content/pics/105411/image043-1-630x720.png">
            <a:extLst>
              <a:ext uri="{FF2B5EF4-FFF2-40B4-BE49-F238E27FC236}">
                <a16:creationId xmlns:a16="http://schemas.microsoft.com/office/drawing/2014/main" id="{14D544A6-AE7E-4872-A176-9CD4A94D41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817" y="6060562"/>
            <a:ext cx="3109183" cy="3938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BE8535-76A3-47E0-88BC-D90F0A2E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8" y="287990"/>
            <a:ext cx="17749863" cy="123110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Универсальное помещение. Площадь 280 кв. м 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г. Екатеринбург,  ул. Рябиновая, 3А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6A92C1-84AA-45D0-987A-1C3CB62D3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4" y="1812002"/>
            <a:ext cx="4848397" cy="3636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CE1856B-52A3-4928-90EE-9B72222A92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26" y="1812002"/>
            <a:ext cx="5185684" cy="36362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6908F2-CD95-442C-8E9F-CCE7DCB49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64" y="5622725"/>
            <a:ext cx="5561302" cy="39384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359B9C-0A07-47D3-ADDA-FB548CC07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698" y="5622725"/>
            <a:ext cx="5561302" cy="3938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7354" y="4511085"/>
            <a:ext cx="13319760" cy="5778500"/>
            <a:chOff x="4974335" y="4514088"/>
            <a:chExt cx="13319760" cy="5778500"/>
          </a:xfrm>
        </p:grpSpPr>
        <p:sp>
          <p:nvSpPr>
            <p:cNvPr id="3" name="object 3"/>
            <p:cNvSpPr/>
            <p:nvPr/>
          </p:nvSpPr>
          <p:spPr>
            <a:xfrm>
              <a:off x="4980431" y="4520184"/>
              <a:ext cx="13307694" cy="5766435"/>
            </a:xfrm>
            <a:custGeom>
              <a:avLst/>
              <a:gdLst/>
              <a:ahLst/>
              <a:cxnLst/>
              <a:rect l="l" t="t" r="r" b="b"/>
              <a:pathLst>
                <a:path w="13307694" h="5766434">
                  <a:moveTo>
                    <a:pt x="13307314" y="0"/>
                  </a:moveTo>
                  <a:lnTo>
                    <a:pt x="5225034" y="0"/>
                  </a:lnTo>
                  <a:lnTo>
                    <a:pt x="0" y="5766298"/>
                  </a:lnTo>
                  <a:lnTo>
                    <a:pt x="13307314" y="5766298"/>
                  </a:lnTo>
                  <a:lnTo>
                    <a:pt x="13307314" y="0"/>
                  </a:lnTo>
                  <a:close/>
                </a:path>
              </a:pathLst>
            </a:custGeom>
            <a:solidFill>
              <a:srgbClr val="768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80431" y="4520184"/>
              <a:ext cx="13307694" cy="5766435"/>
            </a:xfrm>
            <a:custGeom>
              <a:avLst/>
              <a:gdLst/>
              <a:ahLst/>
              <a:cxnLst/>
              <a:rect l="l" t="t" r="r" b="b"/>
              <a:pathLst>
                <a:path w="13307694" h="5766434">
                  <a:moveTo>
                    <a:pt x="0" y="5766298"/>
                  </a:moveTo>
                  <a:lnTo>
                    <a:pt x="5225034" y="0"/>
                  </a:lnTo>
                  <a:lnTo>
                    <a:pt x="13307314" y="0"/>
                  </a:lnTo>
                </a:path>
              </a:pathLst>
            </a:custGeom>
            <a:ln w="12192">
              <a:solidFill>
                <a:srgbClr val="7685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66360" cy="36636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14800" y="556254"/>
            <a:ext cx="91516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6460" algn="l"/>
                <a:tab pos="5572760" algn="l"/>
              </a:tabLst>
            </a:pPr>
            <a:r>
              <a:rPr sz="5400" b="1" spc="100" dirty="0">
                <a:solidFill>
                  <a:srgbClr val="76859F"/>
                </a:solidFill>
                <a:latin typeface="Arial"/>
                <a:cs typeface="Arial"/>
              </a:rPr>
              <a:t>Звоните	</a:t>
            </a:r>
            <a:r>
              <a:rPr sz="5400" b="1" dirty="0">
                <a:solidFill>
                  <a:srgbClr val="76859F"/>
                </a:solidFill>
                <a:latin typeface="Arial"/>
                <a:cs typeface="Arial"/>
              </a:rPr>
              <a:t>и</a:t>
            </a:r>
            <a:r>
              <a:rPr sz="5400" b="1" spc="650" dirty="0">
                <a:solidFill>
                  <a:srgbClr val="76859F"/>
                </a:solidFill>
                <a:latin typeface="Arial"/>
                <a:cs typeface="Arial"/>
              </a:rPr>
              <a:t> </a:t>
            </a:r>
            <a:r>
              <a:rPr sz="5400" b="1" spc="-10" dirty="0">
                <a:solidFill>
                  <a:srgbClr val="76859F"/>
                </a:solidFill>
                <a:latin typeface="Arial"/>
                <a:cs typeface="Arial"/>
              </a:rPr>
              <a:t>мы	</a:t>
            </a:r>
            <a:r>
              <a:rPr sz="5400" b="1" spc="175" dirty="0">
                <a:solidFill>
                  <a:srgbClr val="76859F"/>
                </a:solidFill>
                <a:latin typeface="Arial"/>
                <a:cs typeface="Arial"/>
              </a:rPr>
              <a:t>подберем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8294" y="1447919"/>
            <a:ext cx="135915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62645" algn="l"/>
                <a:tab pos="11151870" algn="l"/>
              </a:tabLst>
            </a:pPr>
            <a:r>
              <a:rPr sz="5400" b="1" spc="190" dirty="0">
                <a:solidFill>
                  <a:srgbClr val="76859F"/>
                </a:solidFill>
                <a:latin typeface="Arial"/>
                <a:cs typeface="Arial"/>
              </a:rPr>
              <a:t>офис/торговое/склад	</a:t>
            </a:r>
            <a:r>
              <a:rPr sz="5400" b="1" spc="85" dirty="0">
                <a:solidFill>
                  <a:srgbClr val="76859F"/>
                </a:solidFill>
                <a:latin typeface="Arial"/>
                <a:cs typeface="Arial"/>
              </a:rPr>
              <a:t>вашей	</a:t>
            </a:r>
            <a:r>
              <a:rPr sz="5400" b="1" spc="-20" dirty="0">
                <a:solidFill>
                  <a:srgbClr val="76859F"/>
                </a:solidFill>
                <a:latin typeface="Arial"/>
                <a:cs typeface="Arial"/>
              </a:rPr>
              <a:t>мечты!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2220" y="3105098"/>
            <a:ext cx="3314990" cy="2599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Специалист по работе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  <a:t>с собственниками помещений</a:t>
            </a:r>
            <a:br>
              <a:rPr lang="ru-RU" sz="2800" b="1" dirty="0">
                <a:solidFill>
                  <a:srgbClr val="002060"/>
                </a:solidFill>
                <a:ea typeface="Roboto"/>
                <a:cs typeface="Roboto"/>
                <a:sym typeface="Roboto"/>
              </a:rPr>
            </a:b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Чернышова Наталья</a:t>
            </a:r>
            <a:b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</a:b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+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7(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950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) 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54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-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30</a:t>
            </a:r>
            <a:r>
              <a:rPr lang="ru-RU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-</a:t>
            </a:r>
            <a:r>
              <a:rPr lang="en-US" sz="2800" b="1" dirty="0">
                <a:solidFill>
                  <a:srgbClr val="990000"/>
                </a:solidFill>
                <a:ea typeface="Roboto"/>
                <a:cs typeface="Roboto"/>
                <a:sym typeface="Roboto"/>
              </a:rPr>
              <a:t>633</a:t>
            </a:r>
            <a:endParaRPr lang="ru-RU" sz="2800" b="1" dirty="0">
              <a:solidFill>
                <a:srgbClr val="99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2918" y="4507910"/>
            <a:ext cx="3955415" cy="28924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277110" algn="r">
              <a:lnSpc>
                <a:spcPct val="112000"/>
              </a:lnSpc>
              <a:spcBef>
                <a:spcPts val="80"/>
              </a:spcBef>
              <a:tabLst>
                <a:tab pos="2152015" algn="l"/>
                <a:tab pos="2957195" algn="l"/>
              </a:tabLst>
            </a:pP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«</a:t>
            </a:r>
            <a:r>
              <a:rPr sz="2800" b="1" spc="5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800" b="1" spc="-13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DFE6DF"/>
                </a:solidFill>
                <a:latin typeface="Arial"/>
                <a:cs typeface="Arial"/>
              </a:rPr>
              <a:t>л</a:t>
            </a:r>
            <a:r>
              <a:rPr sz="2800" b="1" spc="25" dirty="0">
                <a:solidFill>
                  <a:srgbClr val="DFE6DF"/>
                </a:solidFill>
                <a:latin typeface="Arial"/>
                <a:cs typeface="Arial"/>
              </a:rPr>
              <a:t>ич</a:t>
            </a:r>
            <a:r>
              <a:rPr sz="2800" b="1" spc="3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о  </a:t>
            </a:r>
            <a:r>
              <a:rPr sz="2800" b="1" spc="-45" dirty="0">
                <a:solidFill>
                  <a:srgbClr val="DFE6DF"/>
                </a:solidFill>
                <a:latin typeface="Arial"/>
                <a:cs typeface="Arial"/>
              </a:rPr>
              <a:t>г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85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40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800" b="1" spc="-105" dirty="0">
                <a:solidFill>
                  <a:srgbClr val="DFE6DF"/>
                </a:solidFill>
                <a:latin typeface="Arial"/>
                <a:cs typeface="Arial"/>
              </a:rPr>
              <a:t>т</a:t>
            </a:r>
            <a:r>
              <a:rPr sz="2800" b="1" spc="-50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800" b="1" spc="-160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800" b="1" spc="-245" dirty="0">
                <a:solidFill>
                  <a:srgbClr val="DFE6DF"/>
                </a:solidFill>
                <a:latin typeface="Arial"/>
                <a:cs typeface="Arial"/>
              </a:rPr>
              <a:t>у</a:t>
            </a:r>
            <a:r>
              <a:rPr sz="2800" b="1" spc="5" dirty="0">
                <a:solidFill>
                  <a:srgbClr val="DFE6DF"/>
                </a:solidFill>
                <a:latin typeface="Arial"/>
                <a:cs typeface="Arial"/>
              </a:rPr>
              <a:t>ю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	</a:t>
            </a:r>
            <a:r>
              <a:rPr sz="2800" b="1" spc="-90" dirty="0">
                <a:solidFill>
                  <a:srgbClr val="DFE6DF"/>
                </a:solidFill>
                <a:latin typeface="Arial"/>
                <a:cs typeface="Arial"/>
              </a:rPr>
              <a:t>к</a:t>
            </a:r>
            <a:r>
              <a:rPr sz="2800" b="1" spc="-245" dirty="0">
                <a:solidFill>
                  <a:srgbClr val="DFE6DF"/>
                </a:solidFill>
                <a:latin typeface="Arial"/>
                <a:cs typeface="Arial"/>
              </a:rPr>
              <a:t>а</a:t>
            </a:r>
            <a:r>
              <a:rPr sz="2800" b="1" spc="-95" dirty="0">
                <a:solidFill>
                  <a:srgbClr val="DFE6DF"/>
                </a:solidFill>
                <a:latin typeface="Arial"/>
                <a:cs typeface="Arial"/>
              </a:rPr>
              <a:t>ч</a:t>
            </a:r>
            <a:r>
              <a:rPr sz="2800" b="1" spc="-195" dirty="0">
                <a:solidFill>
                  <a:srgbClr val="DFE6DF"/>
                </a:solidFill>
                <a:latin typeface="Arial"/>
                <a:cs typeface="Arial"/>
              </a:rPr>
              <a:t>е</a:t>
            </a:r>
            <a:r>
              <a:rPr sz="2800" b="1" spc="-100" dirty="0">
                <a:solidFill>
                  <a:srgbClr val="DFE6DF"/>
                </a:solidFill>
                <a:latin typeface="Arial"/>
                <a:cs typeface="Arial"/>
              </a:rPr>
              <a:t>с</a:t>
            </a:r>
            <a:r>
              <a:rPr sz="2800" b="1" spc="-155" dirty="0">
                <a:solidFill>
                  <a:srgbClr val="DFE6DF"/>
                </a:solidFill>
                <a:latin typeface="Arial"/>
                <a:cs typeface="Arial"/>
              </a:rPr>
              <a:t>т</a:t>
            </a:r>
            <a:r>
              <a:rPr sz="2800" b="1" spc="-170" dirty="0">
                <a:solidFill>
                  <a:srgbClr val="DFE6DF"/>
                </a:solidFill>
                <a:latin typeface="Arial"/>
                <a:cs typeface="Arial"/>
              </a:rPr>
              <a:t>в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о</a:t>
            </a:r>
            <a:r>
              <a:rPr sz="2800" b="1" spc="-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DFE6DF"/>
                </a:solidFill>
                <a:latin typeface="Arial"/>
                <a:cs typeface="Arial"/>
              </a:rPr>
              <a:t>и  </a:t>
            </a:r>
            <a:r>
              <a:rPr sz="2800" b="1" spc="-80" dirty="0">
                <a:solidFill>
                  <a:srgbClr val="DFE6DF"/>
                </a:solidFill>
                <a:latin typeface="Arial"/>
                <a:cs typeface="Arial"/>
              </a:rPr>
              <a:t>эффективность	</a:t>
            </a:r>
            <a:r>
              <a:rPr sz="2800" b="1" spc="-100" dirty="0">
                <a:solidFill>
                  <a:srgbClr val="DFE6DF"/>
                </a:solidFill>
                <a:latin typeface="Arial"/>
                <a:cs typeface="Arial"/>
              </a:rPr>
              <a:t>всех </a:t>
            </a:r>
            <a:r>
              <a:rPr sz="2800" b="1" spc="-95" dirty="0">
                <a:solidFill>
                  <a:srgbClr val="DFE6DF"/>
                </a:solidFill>
                <a:latin typeface="Arial"/>
                <a:cs typeface="Arial"/>
              </a:rPr>
              <a:t> продуктов,</a:t>
            </a:r>
            <a:r>
              <a:rPr sz="2800" b="1" spc="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155" dirty="0">
                <a:solidFill>
                  <a:srgbClr val="DFE6DF"/>
                </a:solidFill>
                <a:latin typeface="Arial"/>
                <a:cs typeface="Arial"/>
              </a:rPr>
              <a:t>которые </a:t>
            </a:r>
            <a:r>
              <a:rPr sz="2800" b="1" spc="-15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FE6DF"/>
                </a:solidFill>
                <a:latin typeface="Arial"/>
                <a:cs typeface="Arial"/>
              </a:rPr>
              <a:t>предлагает </a:t>
            </a:r>
            <a:r>
              <a:rPr sz="2800" b="1" spc="-80" dirty="0">
                <a:solidFill>
                  <a:srgbClr val="DFE6DF"/>
                </a:solidFill>
                <a:latin typeface="Arial"/>
                <a:cs typeface="Arial"/>
              </a:rPr>
              <a:t>моя </a:t>
            </a:r>
            <a:r>
              <a:rPr sz="2800" b="1" spc="-7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DFE6DF"/>
                </a:solidFill>
                <a:latin typeface="Arial"/>
                <a:cs typeface="Arial"/>
              </a:rPr>
              <a:t>компания!»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57826" y="8159368"/>
            <a:ext cx="3082417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35560" indent="1158240" algn="r">
              <a:lnSpc>
                <a:spcPct val="100000"/>
              </a:lnSpc>
              <a:spcBef>
                <a:spcPts val="100"/>
              </a:spcBef>
            </a:pPr>
            <a:r>
              <a:rPr lang="ru-RU" sz="2400" b="1" spc="-30" dirty="0">
                <a:solidFill>
                  <a:srgbClr val="DFE6DF"/>
                </a:solidFill>
                <a:latin typeface="Arial"/>
                <a:cs typeface="Arial"/>
              </a:rPr>
              <a:t>Всегда</a:t>
            </a:r>
            <a:r>
              <a:rPr sz="2400" b="1" spc="-8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а  </a:t>
            </a:r>
            <a:r>
              <a:rPr sz="2400" b="1" spc="-20" dirty="0">
                <a:solidFill>
                  <a:srgbClr val="DFE6DF"/>
                </a:solidFill>
                <a:latin typeface="Arial"/>
                <a:cs typeface="Arial"/>
              </a:rPr>
              <a:t>с</a:t>
            </a:r>
            <a:r>
              <a:rPr sz="2400" b="1" spc="-254" dirty="0">
                <a:solidFill>
                  <a:srgbClr val="DFE6DF"/>
                </a:solidFill>
                <a:latin typeface="Arial"/>
                <a:cs typeface="Arial"/>
              </a:rPr>
              <a:t>в</a:t>
            </a: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400" b="1" spc="-20" dirty="0">
                <a:solidFill>
                  <a:srgbClr val="DFE6DF"/>
                </a:solidFill>
                <a:latin typeface="Arial"/>
                <a:cs typeface="Arial"/>
              </a:rPr>
              <a:t>з</a:t>
            </a:r>
            <a:r>
              <a:rPr sz="2400" b="1" spc="-135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,</a:t>
            </a:r>
            <a:r>
              <a:rPr sz="2400" b="1" spc="-9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К</a:t>
            </a:r>
            <a:r>
              <a:rPr sz="2400" b="1" spc="-355" dirty="0">
                <a:solidFill>
                  <a:srgbClr val="DFE6DF"/>
                </a:solidFill>
                <a:latin typeface="Arial"/>
                <a:cs typeface="Arial"/>
              </a:rPr>
              <a:t>у</a:t>
            </a:r>
            <a:r>
              <a:rPr sz="2400" b="1" spc="-60" dirty="0">
                <a:solidFill>
                  <a:srgbClr val="DFE6DF"/>
                </a:solidFill>
                <a:latin typeface="Arial"/>
                <a:cs typeface="Arial"/>
              </a:rPr>
              <a:t>п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р</a:t>
            </a:r>
            <a:r>
              <a:rPr sz="2400" b="1" spc="-110" dirty="0">
                <a:solidFill>
                  <a:srgbClr val="DFE6DF"/>
                </a:solidFill>
                <a:latin typeface="Arial"/>
                <a:cs typeface="Arial"/>
              </a:rPr>
              <a:t>и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я</a:t>
            </a:r>
            <a:r>
              <a:rPr sz="2400" b="1" spc="-85" dirty="0">
                <a:solidFill>
                  <a:srgbClr val="DFE6DF"/>
                </a:solidFill>
                <a:latin typeface="Arial"/>
                <a:cs typeface="Arial"/>
              </a:rPr>
              <a:t>н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ов</a:t>
            </a:r>
            <a:endParaRPr sz="2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b="1" spc="-80" dirty="0">
                <a:solidFill>
                  <a:srgbClr val="DFE6DF"/>
                </a:solidFill>
                <a:latin typeface="Arial"/>
                <a:cs typeface="Arial"/>
              </a:rPr>
              <a:t>Георгий</a:t>
            </a:r>
            <a:endParaRPr sz="2400" dirty="0">
              <a:latin typeface="Arial"/>
              <a:cs typeface="Arial"/>
            </a:endParaRPr>
          </a:p>
          <a:p>
            <a:pPr marR="33655" algn="r">
              <a:lnSpc>
                <a:spcPct val="100000"/>
              </a:lnSpc>
            </a:pPr>
            <a:r>
              <a:rPr sz="2400" b="1" spc="-35" dirty="0">
                <a:solidFill>
                  <a:srgbClr val="DFE6DF"/>
                </a:solidFill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DFE6DF"/>
                </a:solidFill>
                <a:latin typeface="Arial"/>
                <a:cs typeface="Arial"/>
              </a:rPr>
              <a:t>7</a:t>
            </a:r>
            <a:r>
              <a:rPr sz="2400" b="1" spc="-155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965)</a:t>
            </a:r>
            <a:r>
              <a:rPr sz="2400" b="1" spc="-170" dirty="0">
                <a:solidFill>
                  <a:srgbClr val="DFE6D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899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67</a:t>
            </a:r>
            <a:r>
              <a:rPr sz="2400" b="1" spc="-10" dirty="0">
                <a:solidFill>
                  <a:srgbClr val="DFE6DF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07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2400" b="1" dirty="0">
                <a:solidFill>
                  <a:srgbClr val="DFE6DF"/>
                </a:solidFill>
                <a:latin typeface="Arial"/>
                <a:cs typeface="Arial"/>
              </a:rPr>
              <a:t>    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komdi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@knk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as.</a:t>
            </a:r>
            <a:r>
              <a:rPr lang="en-US" sz="2400" b="1" dirty="0">
                <a:solidFill>
                  <a:srgbClr val="DFE6D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DFE6DF"/>
                </a:solidFill>
                <a:latin typeface="Arial"/>
                <a:cs typeface="Arial"/>
              </a:rPr>
              <a:t>u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478000" y="4867655"/>
            <a:ext cx="3594100" cy="5318760"/>
            <a:chOff x="14478000" y="4867655"/>
            <a:chExt cx="3594100" cy="531876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20671" y="4919470"/>
              <a:ext cx="3550920" cy="52669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8000" y="4876799"/>
              <a:ext cx="3429000" cy="5145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488667" y="4872227"/>
              <a:ext cx="3437890" cy="5163185"/>
            </a:xfrm>
            <a:custGeom>
              <a:avLst/>
              <a:gdLst/>
              <a:ahLst/>
              <a:cxnLst/>
              <a:rect l="l" t="t" r="r" b="b"/>
              <a:pathLst>
                <a:path w="3437890" h="5163184">
                  <a:moveTo>
                    <a:pt x="0" y="5163185"/>
                  </a:moveTo>
                  <a:lnTo>
                    <a:pt x="3437636" y="5163185"/>
                  </a:lnTo>
                  <a:lnTo>
                    <a:pt x="3437636" y="0"/>
                  </a:lnTo>
                  <a:lnTo>
                    <a:pt x="0" y="0"/>
                  </a:lnTo>
                  <a:lnTo>
                    <a:pt x="0" y="5163185"/>
                  </a:lnTo>
                  <a:close/>
                </a:path>
              </a:pathLst>
            </a:custGeom>
            <a:ln w="9144">
              <a:solidFill>
                <a:srgbClr val="B8B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C3D3FE-8DF9-4E47-BCC0-A24B64D71DDE}"/>
              </a:ext>
            </a:extLst>
          </p:cNvPr>
          <p:cNvSpPr/>
          <p:nvPr/>
        </p:nvSpPr>
        <p:spPr>
          <a:xfrm>
            <a:off x="5040635" y="5704528"/>
            <a:ext cx="3035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komdir@knekat.ru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4E0ACA-7BD2-4A8A-BDC7-FE9EB84F793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t="1053" r="12891"/>
          <a:stretch/>
        </p:blipFill>
        <p:spPr bwMode="auto">
          <a:xfrm flipH="1">
            <a:off x="4948210" y="6249643"/>
            <a:ext cx="3429000" cy="4024182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358605-6BD8-4031-96D4-22AF62744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105098"/>
            <a:ext cx="4344693" cy="57664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133</Words>
  <Application>Microsoft Office PowerPoint</Application>
  <PresentationFormat>Произвольный</PresentationFormat>
  <Paragraphs>25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Roboto</vt:lpstr>
      <vt:lpstr>Trebuchet MS</vt:lpstr>
      <vt:lpstr>Office Theme</vt:lpstr>
      <vt:lpstr>Презентация PowerPoint</vt:lpstr>
      <vt:lpstr>Краткая характеристика</vt:lpstr>
      <vt:lpstr>Универсальное помещение. Площадь 280 кв. м  г. Екатеринбург,  ул. Рябиновая, 3А</vt:lpstr>
      <vt:lpstr>Звоните и мы подберем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cnmbe</dc:creator>
  <cp:lastModifiedBy>Александр Котов</cp:lastModifiedBy>
  <cp:revision>17</cp:revision>
  <dcterms:created xsi:type="dcterms:W3CDTF">2022-11-16T09:45:05Z</dcterms:created>
  <dcterms:modified xsi:type="dcterms:W3CDTF">2023-05-10T08:22:03Z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2022-11-16T00:00:00Z</vt:filetime>
  </property>
</Properties>
</file>