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8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2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44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29928" y="0"/>
            <a:ext cx="8958072" cy="89611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DFE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36920" y="330784"/>
            <a:ext cx="6614159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79838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6" y="2741243"/>
            <a:ext cx="13531087" cy="65081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0" y="1537064"/>
            <a:ext cx="14325600" cy="62100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Аренда.</a:t>
            </a:r>
          </a:p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Торговые площади в ТЦ «Северный Пассаж»</a:t>
            </a:r>
          </a:p>
          <a:p>
            <a:pPr marL="12700" algn="ctr">
              <a:spcBef>
                <a:spcPts val="105"/>
              </a:spcBef>
            </a:pPr>
            <a:r>
              <a:rPr lang="ru-RU" sz="6600" b="1" spc="305" dirty="0">
                <a:solidFill>
                  <a:srgbClr val="7992AB"/>
                </a:solidFill>
                <a:latin typeface="Trebuchet MS"/>
                <a:cs typeface="Trebuchet MS"/>
              </a:rPr>
              <a:t>Г. Североуральск. Ул. Ленина 19/2</a:t>
            </a:r>
            <a:r>
              <a:rPr lang="ru-RU" sz="6600" b="1" spc="265" dirty="0">
                <a:solidFill>
                  <a:srgbClr val="7992AB"/>
                </a:solidFill>
                <a:latin typeface="Trebuchet MS"/>
                <a:cs typeface="Trebuchet MS"/>
              </a:rPr>
              <a:t>,</a:t>
            </a:r>
            <a:endParaRPr sz="6600" b="1" dirty="0">
              <a:latin typeface="Trebuchet MS"/>
              <a:cs typeface="Trebuchet MS"/>
            </a:endParaRPr>
          </a:p>
          <a:p>
            <a:pPr marL="12700" algn="ctr">
              <a:spcBef>
                <a:spcPts val="605"/>
              </a:spcBef>
            </a:pPr>
            <a:r>
              <a:rPr lang="ru-RU" sz="6600" b="1" spc="45" dirty="0">
                <a:solidFill>
                  <a:srgbClr val="7992AB"/>
                </a:solidFill>
                <a:latin typeface="Trebuchet MS"/>
                <a:cs typeface="Trebuchet MS"/>
              </a:rPr>
              <a:t>877 кв.м.</a:t>
            </a:r>
            <a:endParaRPr sz="6600" b="1" dirty="0">
              <a:latin typeface="Trebuchet MS"/>
              <a:cs typeface="Trebuchet MS"/>
            </a:endParaRPr>
          </a:p>
        </p:txBody>
      </p:sp>
      <p:pic>
        <p:nvPicPr>
          <p:cNvPr id="3" name="Рисунок 2" descr="https://kartinkin.net/uploads/posts/2022-03/thumbs/1646190712_16-kartinkin-net-p-prozrachnie-kartinki-dlya-prezentatsii-16.png">
            <a:extLst>
              <a:ext uri="{FF2B5EF4-FFF2-40B4-BE49-F238E27FC236}">
                <a16:creationId xmlns:a16="http://schemas.microsoft.com/office/drawing/2014/main" id="{B8E50F4B-2C1D-49F4-8B37-F0C70F44E0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r="21427"/>
          <a:stretch/>
        </p:blipFill>
        <p:spPr bwMode="auto">
          <a:xfrm rot="21221941" flipH="1">
            <a:off x="47106" y="755283"/>
            <a:ext cx="5106122" cy="6693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424" y="-14151"/>
            <a:ext cx="11677015" cy="10287000"/>
            <a:chOff x="0" y="0"/>
            <a:chExt cx="1167701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8616" y="0"/>
              <a:ext cx="10558272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44312" cy="102869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38442" y="343611"/>
            <a:ext cx="11111358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795395" algn="l"/>
              </a:tabLst>
            </a:pPr>
            <a:r>
              <a:rPr spc="350" dirty="0"/>
              <a:t>Кр</a:t>
            </a:r>
            <a:r>
              <a:rPr spc="380" dirty="0"/>
              <a:t>а</a:t>
            </a:r>
            <a:r>
              <a:rPr spc="390" dirty="0"/>
              <a:t>т</a:t>
            </a:r>
            <a:r>
              <a:rPr spc="380" dirty="0"/>
              <a:t>к</a:t>
            </a:r>
            <a:r>
              <a:rPr spc="375" dirty="0"/>
              <a:t>а</a:t>
            </a:r>
            <a:r>
              <a:rPr dirty="0"/>
              <a:t>я	</a:t>
            </a:r>
            <a:r>
              <a:rPr spc="360" dirty="0" err="1"/>
              <a:t>х</a:t>
            </a:r>
            <a:r>
              <a:rPr spc="305" dirty="0" err="1"/>
              <a:t>ар</a:t>
            </a:r>
            <a:r>
              <a:rPr spc="355" dirty="0" err="1"/>
              <a:t>а</a:t>
            </a:r>
            <a:r>
              <a:rPr spc="360" dirty="0" err="1"/>
              <a:t>к</a:t>
            </a:r>
            <a:r>
              <a:rPr spc="370" dirty="0" err="1"/>
              <a:t>т</a:t>
            </a:r>
            <a:r>
              <a:rPr spc="325" dirty="0" err="1"/>
              <a:t>ери</a:t>
            </a:r>
            <a:r>
              <a:rPr spc="365" dirty="0" err="1"/>
              <a:t>ст</a:t>
            </a:r>
            <a:r>
              <a:rPr spc="325" dirty="0" err="1"/>
              <a:t>и</a:t>
            </a:r>
            <a:r>
              <a:rPr spc="360" dirty="0" err="1"/>
              <a:t>к</a:t>
            </a:r>
            <a:r>
              <a:rPr dirty="0" err="1"/>
              <a:t>а</a:t>
            </a:r>
            <a:r>
              <a:rPr dirty="0"/>
              <a:t>  </a:t>
            </a:r>
            <a:r>
              <a:rPr lang="ru-RU" spc="135" dirty="0"/>
              <a:t>здания</a:t>
            </a:r>
            <a:endParaRPr spc="135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A0132B1-4B90-46EA-A8EA-ADF6F657E721}"/>
              </a:ext>
            </a:extLst>
          </p:cNvPr>
          <p:cNvSpPr/>
          <p:nvPr/>
        </p:nvSpPr>
        <p:spPr>
          <a:xfrm>
            <a:off x="6123777" y="2705100"/>
            <a:ext cx="1099718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*Здание ТЦ располагается в  центральном районе	</a:t>
            </a:r>
          </a:p>
          <a:p>
            <a:r>
              <a:rPr lang="ru-RU" sz="3200" dirty="0">
                <a:latin typeface="+mj-lt"/>
              </a:rPr>
              <a:t>г. Североуральска  на ул. Ленина,  д. 19/2. </a:t>
            </a:r>
          </a:p>
          <a:p>
            <a:r>
              <a:rPr lang="ru-RU" sz="3200" dirty="0">
                <a:latin typeface="+mj-lt"/>
              </a:rPr>
              <a:t>*Помещения	оснащены всеми   необходимым инженерными сетями и  коммуникациями.</a:t>
            </a:r>
          </a:p>
          <a:p>
            <a:r>
              <a:rPr lang="ru-RU" sz="3200" dirty="0">
                <a:latin typeface="+mj-lt"/>
              </a:rPr>
              <a:t>*Общая	площадь помещений для аренды:	877 м2. </a:t>
            </a:r>
          </a:p>
          <a:p>
            <a:r>
              <a:rPr lang="ru-RU" sz="3200" dirty="0">
                <a:latin typeface="+mj-lt"/>
              </a:rPr>
              <a:t>  на втором и третьем этажах.</a:t>
            </a:r>
          </a:p>
          <a:p>
            <a:r>
              <a:rPr lang="ru-RU" sz="3200" dirty="0">
                <a:latin typeface="+mj-lt"/>
              </a:rPr>
              <a:t>*В помещении установлена  пожарно-охранная сигнализация. Приточно-вытяжная вентиляция. Система кондиционирования, </a:t>
            </a:r>
          </a:p>
          <a:p>
            <a:r>
              <a:rPr lang="ru-RU" sz="3200" dirty="0">
                <a:latin typeface="+mj-lt"/>
              </a:rPr>
              <a:t>*Возле	здания находится наземная  парковка  </a:t>
            </a:r>
          </a:p>
          <a:p>
            <a:r>
              <a:rPr lang="ru-RU" sz="3200" dirty="0">
                <a:latin typeface="+mj-lt"/>
              </a:rPr>
              <a:t>*</a:t>
            </a:r>
            <a:r>
              <a:rPr lang="ru-RU" sz="3200" dirty="0"/>
              <a:t>Помещения сдаются с чистовой отделкой, «заезжай сразу».</a:t>
            </a:r>
            <a:endParaRPr lang="ru-RU" sz="3200" dirty="0">
              <a:latin typeface="+mj-lt"/>
            </a:endParaRPr>
          </a:p>
          <a:p>
            <a:r>
              <a:rPr lang="ru-RU" sz="3200" dirty="0">
                <a:latin typeface="+mj-lt"/>
              </a:rPr>
              <a:t>*Развитая	инфраструктура: кафе, магазины,  банки, почтовое отделение, остановки общественного транспорта.</a:t>
            </a:r>
          </a:p>
        </p:txBody>
      </p:sp>
      <p:pic>
        <p:nvPicPr>
          <p:cNvPr id="7" name="Рисунок 6" descr="https://mixmag.io/wp-content/pics/105411/image043-1-630x720.png">
            <a:extLst>
              <a:ext uri="{FF2B5EF4-FFF2-40B4-BE49-F238E27FC236}">
                <a16:creationId xmlns:a16="http://schemas.microsoft.com/office/drawing/2014/main" id="{FAB4487B-8629-4930-9EC5-88A9F7E9DDF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503" y="574766"/>
            <a:ext cx="2514073" cy="249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1" y="467055"/>
            <a:ext cx="1599174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5400" b="1" spc="305" dirty="0">
                <a:solidFill>
                  <a:srgbClr val="7992AB"/>
                </a:solidFill>
              </a:rPr>
              <a:t>ТЦ «Северный Пассаж»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81275" y="2257656"/>
            <a:ext cx="17373599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solidFill>
                  <a:srgbClr val="A1978B"/>
                </a:solidFill>
                <a:latin typeface="Trebuchet MS"/>
                <a:cs typeface="Trebuchet MS"/>
              </a:rPr>
              <a:t>- </a:t>
            </a:r>
            <a:r>
              <a:rPr lang="ru-RU" sz="3200" dirty="0"/>
              <a:t>Подойдет под торговлю, офисы, медицинский центр, образовательные учреждения, общепит и др.</a:t>
            </a:r>
            <a:endParaRPr sz="3200" dirty="0">
              <a:cs typeface="Calibri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8C0EBD-83B6-4AEA-BBF0-7A15B280B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86100"/>
            <a:ext cx="4038600" cy="30289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B8DB00-0B79-486F-894D-D836EF85D5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76" y="3086100"/>
            <a:ext cx="3681423" cy="30289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D10B07-9970-4869-A123-6F52FEF648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74" y="3086100"/>
            <a:ext cx="3529025" cy="30289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63B5EE-D871-4375-BAA9-10AF6732B4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05" y="6601366"/>
            <a:ext cx="3807941" cy="285595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243746-4B9D-46A8-9098-790893CDBD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78" y="6567620"/>
            <a:ext cx="4068977" cy="28897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8ED965-EADD-4DFA-AE67-54897FB5F5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0774" y="3086100"/>
            <a:ext cx="3454400" cy="302895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E83EF37-38E6-49EC-95BF-2CDDEEEB3B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147" y="6592658"/>
            <a:ext cx="3899453" cy="28646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36920" y="330784"/>
            <a:ext cx="864108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 err="1"/>
              <a:t>План</a:t>
            </a:r>
            <a:r>
              <a:rPr spc="-80" dirty="0"/>
              <a:t> </a:t>
            </a:r>
            <a:r>
              <a:rPr spc="-5" dirty="0" err="1"/>
              <a:t>помещени</a:t>
            </a:r>
            <a:r>
              <a:rPr lang="ru-RU" spc="-5" dirty="0"/>
              <a:t>й</a:t>
            </a:r>
            <a:endParaRPr spc="-5" dirty="0"/>
          </a:p>
        </p:txBody>
      </p:sp>
      <p:pic>
        <p:nvPicPr>
          <p:cNvPr id="5" name="Рисунок 4" descr="https://kartinkin.net/uploads/posts/2022-02/thumbs/1645089021_28-kartinkin-net-p-kartinki-na-prozrachnom-fone-dlya-prezenta-28.png">
            <a:extLst>
              <a:ext uri="{FF2B5EF4-FFF2-40B4-BE49-F238E27FC236}">
                <a16:creationId xmlns:a16="http://schemas.microsoft.com/office/drawing/2014/main" id="{CE34A78B-04BB-4909-AE53-5408111A068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2400300"/>
            <a:ext cx="6526045" cy="68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03246E-3894-4A31-B2CA-70756683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628900"/>
            <a:ext cx="6686550" cy="6000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6D75C1-CC62-4EBE-851B-664F7341C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628900"/>
            <a:ext cx="6774369" cy="59674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" y="4305300"/>
            <a:ext cx="6394555" cy="583088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467055"/>
            <a:ext cx="161543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ru-RU" sz="3600" b="1" spc="305" dirty="0">
                <a:solidFill>
                  <a:srgbClr val="7992AB"/>
                </a:solidFill>
              </a:rPr>
              <a:t>Торговые площади в ТЦ «Северный Пассаж»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4800" y="1743942"/>
            <a:ext cx="17373599" cy="13805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dirty="0"/>
              <a:t>Площадь помещений: на втором этаже 465 м2, на третьем этаже 412 м2. </a:t>
            </a: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dirty="0"/>
              <a:t>Возможна аренда как целиком, так и каждого этажа отдельно</a:t>
            </a:r>
            <a:r>
              <a:rPr lang="ru-RU" dirty="0"/>
              <a:t>.</a:t>
            </a:r>
            <a:endParaRPr lang="ru-RU" sz="3200" dirty="0">
              <a:cs typeface="Trebuchet MS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dirty="0">
                <a:cs typeface="Trebuchet MS"/>
              </a:rPr>
              <a:t>И самое ВАЖНОЕ:  ЭТОТ ДОМ МОЖЕТ СТАТЬ ВАШИМ! </a:t>
            </a:r>
            <a:endParaRPr sz="3200" dirty="0">
              <a:cs typeface="Calibri"/>
            </a:endParaRPr>
          </a:p>
        </p:txBody>
      </p:sp>
      <p:pic>
        <p:nvPicPr>
          <p:cNvPr id="10" name="Рисунок 9" descr="https://mixmag.io/wp-content/pics/105411/image043-1-630x720.png">
            <a:extLst>
              <a:ext uri="{FF2B5EF4-FFF2-40B4-BE49-F238E27FC236}">
                <a16:creationId xmlns:a16="http://schemas.microsoft.com/office/drawing/2014/main" id="{14D544A6-AE7E-4872-A176-9CD4A94D417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1275" y="6793540"/>
            <a:ext cx="3881035" cy="39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BB555-35DA-4D6A-86AD-9180CB870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57" y="370950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3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57354" y="4511085"/>
            <a:ext cx="13319760" cy="5778500"/>
            <a:chOff x="4974335" y="4514088"/>
            <a:chExt cx="13319760" cy="5778500"/>
          </a:xfrm>
        </p:grpSpPr>
        <p:sp>
          <p:nvSpPr>
            <p:cNvPr id="3" name="object 3"/>
            <p:cNvSpPr/>
            <p:nvPr/>
          </p:nvSpPr>
          <p:spPr>
            <a:xfrm>
              <a:off x="4980431" y="4520184"/>
              <a:ext cx="13307694" cy="5766435"/>
            </a:xfrm>
            <a:custGeom>
              <a:avLst/>
              <a:gdLst/>
              <a:ahLst/>
              <a:cxnLst/>
              <a:rect l="l" t="t" r="r" b="b"/>
              <a:pathLst>
                <a:path w="13307694" h="5766434">
                  <a:moveTo>
                    <a:pt x="13307314" y="0"/>
                  </a:moveTo>
                  <a:lnTo>
                    <a:pt x="5225034" y="0"/>
                  </a:lnTo>
                  <a:lnTo>
                    <a:pt x="0" y="5766298"/>
                  </a:lnTo>
                  <a:lnTo>
                    <a:pt x="13307314" y="5766298"/>
                  </a:lnTo>
                  <a:lnTo>
                    <a:pt x="13307314" y="0"/>
                  </a:lnTo>
                  <a:close/>
                </a:path>
              </a:pathLst>
            </a:custGeom>
            <a:solidFill>
              <a:srgbClr val="768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80431" y="4520184"/>
              <a:ext cx="13307694" cy="5766435"/>
            </a:xfrm>
            <a:custGeom>
              <a:avLst/>
              <a:gdLst/>
              <a:ahLst/>
              <a:cxnLst/>
              <a:rect l="l" t="t" r="r" b="b"/>
              <a:pathLst>
                <a:path w="13307694" h="5766434">
                  <a:moveTo>
                    <a:pt x="0" y="5766298"/>
                  </a:moveTo>
                  <a:lnTo>
                    <a:pt x="5225034" y="0"/>
                  </a:lnTo>
                  <a:lnTo>
                    <a:pt x="13307314" y="0"/>
                  </a:lnTo>
                </a:path>
              </a:pathLst>
            </a:custGeom>
            <a:ln w="12192">
              <a:solidFill>
                <a:srgbClr val="7685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66360" cy="36636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114800" y="556254"/>
            <a:ext cx="91516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6460" algn="l"/>
                <a:tab pos="5572760" algn="l"/>
              </a:tabLst>
            </a:pPr>
            <a:r>
              <a:rPr sz="5400" b="1" spc="100" dirty="0">
                <a:solidFill>
                  <a:srgbClr val="76859F"/>
                </a:solidFill>
                <a:latin typeface="Arial"/>
                <a:cs typeface="Arial"/>
              </a:rPr>
              <a:t>Звоните	</a:t>
            </a:r>
            <a:r>
              <a:rPr sz="5400" b="1" dirty="0">
                <a:solidFill>
                  <a:srgbClr val="76859F"/>
                </a:solidFill>
                <a:latin typeface="Arial"/>
                <a:cs typeface="Arial"/>
              </a:rPr>
              <a:t>и</a:t>
            </a:r>
            <a:r>
              <a:rPr sz="5400" b="1" spc="650" dirty="0">
                <a:solidFill>
                  <a:srgbClr val="76859F"/>
                </a:solidFill>
                <a:latin typeface="Arial"/>
                <a:cs typeface="Arial"/>
              </a:rPr>
              <a:t> </a:t>
            </a:r>
            <a:r>
              <a:rPr sz="5400" b="1" spc="-10" dirty="0">
                <a:solidFill>
                  <a:srgbClr val="76859F"/>
                </a:solidFill>
                <a:latin typeface="Arial"/>
                <a:cs typeface="Arial"/>
              </a:rPr>
              <a:t>мы	</a:t>
            </a:r>
            <a:r>
              <a:rPr sz="5400" b="1" spc="175" dirty="0">
                <a:solidFill>
                  <a:srgbClr val="76859F"/>
                </a:solidFill>
                <a:latin typeface="Arial"/>
                <a:cs typeface="Arial"/>
              </a:rPr>
              <a:t>подберем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8294" y="1447919"/>
            <a:ext cx="135915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62645" algn="l"/>
                <a:tab pos="11151870" algn="l"/>
              </a:tabLst>
            </a:pPr>
            <a:r>
              <a:rPr sz="5400" b="1" spc="190" dirty="0">
                <a:solidFill>
                  <a:srgbClr val="76859F"/>
                </a:solidFill>
                <a:latin typeface="Arial"/>
                <a:cs typeface="Arial"/>
              </a:rPr>
              <a:t>офис/торговое/склад	</a:t>
            </a:r>
            <a:r>
              <a:rPr sz="5400" b="1" spc="85" dirty="0">
                <a:solidFill>
                  <a:srgbClr val="76859F"/>
                </a:solidFill>
                <a:latin typeface="Arial"/>
                <a:cs typeface="Arial"/>
              </a:rPr>
              <a:t>вашей	</a:t>
            </a:r>
            <a:r>
              <a:rPr sz="5400" b="1" spc="-20" dirty="0">
                <a:solidFill>
                  <a:srgbClr val="76859F"/>
                </a:solidFill>
                <a:latin typeface="Arial"/>
                <a:cs typeface="Arial"/>
              </a:rPr>
              <a:t>мечты!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2220" y="3105098"/>
            <a:ext cx="3119120" cy="25994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lvl="0"/>
            <a:r>
              <a:rPr lang="ru-RU" sz="28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Специалист по работе</a:t>
            </a:r>
          </a:p>
          <a:p>
            <a:pPr lvl="0"/>
            <a:r>
              <a:rPr lang="ru-RU" sz="28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  <a:t>с собственниками помещений</a:t>
            </a:r>
            <a:br>
              <a:rPr lang="ru-RU" sz="2800" b="1" dirty="0">
                <a:solidFill>
                  <a:srgbClr val="002060"/>
                </a:solidFill>
                <a:ea typeface="Roboto"/>
                <a:cs typeface="Roboto"/>
                <a:sym typeface="Roboto"/>
              </a:rPr>
            </a:br>
            <a:r>
              <a:rPr lang="ru-RU" sz="28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  <a:t>Котова Наталья</a:t>
            </a:r>
            <a:br>
              <a:rPr lang="ru-RU" sz="2800" b="1" dirty="0">
                <a:solidFill>
                  <a:srgbClr val="990000"/>
                </a:solidFill>
                <a:ea typeface="Roboto"/>
                <a:cs typeface="Roboto"/>
                <a:sym typeface="Roboto"/>
              </a:rPr>
            </a:br>
            <a:r>
              <a:rPr lang="ru-RU" sz="2800" b="1" i="0" u="none" strike="noStrike">
                <a:solidFill>
                  <a:srgbClr val="990000"/>
                </a:solidFill>
                <a:ea typeface="Roboto"/>
                <a:cs typeface="Roboto"/>
                <a:sym typeface="Roboto"/>
              </a:rPr>
              <a:t>+7(922)02-666-91</a:t>
            </a:r>
            <a:endParaRPr lang="ru-RU" sz="2800" b="1" dirty="0">
              <a:solidFill>
                <a:srgbClr val="990000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92918" y="4507910"/>
            <a:ext cx="3955415" cy="289242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2277110" algn="r">
              <a:lnSpc>
                <a:spcPct val="112000"/>
              </a:lnSpc>
              <a:spcBef>
                <a:spcPts val="80"/>
              </a:spcBef>
              <a:tabLst>
                <a:tab pos="2152015" algn="l"/>
                <a:tab pos="2957195" algn="l"/>
              </a:tabLst>
            </a:pP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«</a:t>
            </a:r>
            <a:r>
              <a:rPr sz="2800" b="1" spc="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800" b="1" spc="-13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15" dirty="0">
                <a:solidFill>
                  <a:srgbClr val="DFE6DF"/>
                </a:solidFill>
                <a:latin typeface="Arial"/>
                <a:cs typeface="Arial"/>
              </a:rPr>
              <a:t>л</a:t>
            </a:r>
            <a:r>
              <a:rPr sz="2800" b="1" spc="25" dirty="0">
                <a:solidFill>
                  <a:srgbClr val="DFE6DF"/>
                </a:solidFill>
                <a:latin typeface="Arial"/>
                <a:cs typeface="Arial"/>
              </a:rPr>
              <a:t>ич</a:t>
            </a:r>
            <a:r>
              <a:rPr sz="2800" b="1" spc="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о  </a:t>
            </a:r>
            <a:r>
              <a:rPr sz="2800" b="1" spc="-45" dirty="0">
                <a:solidFill>
                  <a:srgbClr val="DFE6DF"/>
                </a:solidFill>
                <a:latin typeface="Arial"/>
                <a:cs typeface="Arial"/>
              </a:rPr>
              <a:t>г</a:t>
            </a:r>
            <a:r>
              <a:rPr sz="2800" b="1" spc="-50" dirty="0">
                <a:solidFill>
                  <a:srgbClr val="DFE6DF"/>
                </a:solidFill>
                <a:latin typeface="Arial"/>
                <a:cs typeface="Arial"/>
              </a:rPr>
              <a:t>а</a:t>
            </a:r>
            <a:r>
              <a:rPr sz="2800" b="1" spc="-8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800" b="1" spc="-50" dirty="0">
                <a:solidFill>
                  <a:srgbClr val="DFE6DF"/>
                </a:solidFill>
                <a:latin typeface="Arial"/>
                <a:cs typeface="Arial"/>
              </a:rPr>
              <a:t>а</a:t>
            </a:r>
            <a:r>
              <a:rPr sz="2800" b="1" spc="-40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800" b="1" spc="-105" dirty="0">
                <a:solidFill>
                  <a:srgbClr val="DFE6DF"/>
                </a:solidFill>
                <a:latin typeface="Arial"/>
                <a:cs typeface="Arial"/>
              </a:rPr>
              <a:t>т</a:t>
            </a:r>
            <a:r>
              <a:rPr sz="2800" b="1" spc="-5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800" b="1" spc="-160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800" b="1" spc="-24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800" b="1" spc="5" dirty="0">
                <a:solidFill>
                  <a:srgbClr val="DFE6DF"/>
                </a:solidFill>
                <a:latin typeface="Arial"/>
                <a:cs typeface="Arial"/>
              </a:rPr>
              <a:t>ю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	</a:t>
            </a:r>
            <a:r>
              <a:rPr sz="2800" b="1" spc="-90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800" b="1" spc="-245" dirty="0">
                <a:solidFill>
                  <a:srgbClr val="DFE6DF"/>
                </a:solidFill>
                <a:latin typeface="Arial"/>
                <a:cs typeface="Arial"/>
              </a:rPr>
              <a:t>а</a:t>
            </a:r>
            <a:r>
              <a:rPr sz="2800" b="1" spc="-95" dirty="0">
                <a:solidFill>
                  <a:srgbClr val="DFE6DF"/>
                </a:solidFill>
                <a:latin typeface="Arial"/>
                <a:cs typeface="Arial"/>
              </a:rPr>
              <a:t>ч</a:t>
            </a:r>
            <a:r>
              <a:rPr sz="2800" b="1" spc="-195" dirty="0">
                <a:solidFill>
                  <a:srgbClr val="DFE6DF"/>
                </a:solidFill>
                <a:latin typeface="Arial"/>
                <a:cs typeface="Arial"/>
              </a:rPr>
              <a:t>е</a:t>
            </a:r>
            <a:r>
              <a:rPr sz="2800" b="1" spc="-10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800" b="1" spc="-155" dirty="0">
                <a:solidFill>
                  <a:srgbClr val="DFE6DF"/>
                </a:solidFill>
                <a:latin typeface="Arial"/>
                <a:cs typeface="Arial"/>
              </a:rPr>
              <a:t>т</a:t>
            </a:r>
            <a:r>
              <a:rPr sz="2800" b="1" spc="-170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о</a:t>
            </a:r>
            <a:r>
              <a:rPr sz="2800" b="1" spc="-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DFE6DF"/>
                </a:solidFill>
                <a:latin typeface="Arial"/>
                <a:cs typeface="Arial"/>
              </a:rPr>
              <a:t>и  </a:t>
            </a:r>
            <a:r>
              <a:rPr sz="2800" b="1" spc="-80" dirty="0">
                <a:solidFill>
                  <a:srgbClr val="DFE6DF"/>
                </a:solidFill>
                <a:latin typeface="Arial"/>
                <a:cs typeface="Arial"/>
              </a:rPr>
              <a:t>эффективность	</a:t>
            </a:r>
            <a:r>
              <a:rPr sz="2800" b="1" spc="-100" dirty="0">
                <a:solidFill>
                  <a:srgbClr val="DFE6DF"/>
                </a:solidFill>
                <a:latin typeface="Arial"/>
                <a:cs typeface="Arial"/>
              </a:rPr>
              <a:t>всех </a:t>
            </a:r>
            <a:r>
              <a:rPr sz="2800" b="1" spc="-95" dirty="0">
                <a:solidFill>
                  <a:srgbClr val="DFE6DF"/>
                </a:solidFill>
                <a:latin typeface="Arial"/>
                <a:cs typeface="Arial"/>
              </a:rPr>
              <a:t> продуктов,</a:t>
            </a:r>
            <a:r>
              <a:rPr sz="2800" b="1" spc="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-155" dirty="0">
                <a:solidFill>
                  <a:srgbClr val="DFE6DF"/>
                </a:solidFill>
                <a:latin typeface="Arial"/>
                <a:cs typeface="Arial"/>
              </a:rPr>
              <a:t>которые </a:t>
            </a:r>
            <a:r>
              <a:rPr sz="2800" b="1" spc="-15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DFE6DF"/>
                </a:solidFill>
                <a:latin typeface="Arial"/>
                <a:cs typeface="Arial"/>
              </a:rPr>
              <a:t>предлагает </a:t>
            </a:r>
            <a:r>
              <a:rPr sz="2800" b="1" spc="-80" dirty="0">
                <a:solidFill>
                  <a:srgbClr val="DFE6DF"/>
                </a:solidFill>
                <a:latin typeface="Arial"/>
                <a:cs typeface="Arial"/>
              </a:rPr>
              <a:t>моя </a:t>
            </a:r>
            <a:r>
              <a:rPr sz="2800" b="1" spc="-7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DFE6DF"/>
                </a:solidFill>
                <a:latin typeface="Arial"/>
                <a:cs typeface="Arial"/>
              </a:rPr>
              <a:t>компания!»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7826" y="8159368"/>
            <a:ext cx="3082417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35560" indent="1158240" algn="r">
              <a:lnSpc>
                <a:spcPct val="100000"/>
              </a:lnSpc>
              <a:spcBef>
                <a:spcPts val="100"/>
              </a:spcBef>
            </a:pPr>
            <a:r>
              <a:rPr lang="ru-RU" sz="2400" b="1" spc="-30" dirty="0">
                <a:solidFill>
                  <a:srgbClr val="DFE6DF"/>
                </a:solidFill>
                <a:latin typeface="Arial"/>
                <a:cs typeface="Arial"/>
              </a:rPr>
              <a:t>Всегда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а  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с</a:t>
            </a:r>
            <a:r>
              <a:rPr sz="2400" b="1" spc="-254" dirty="0">
                <a:solidFill>
                  <a:srgbClr val="DFE6DF"/>
                </a:solidFill>
                <a:latin typeface="Arial"/>
                <a:cs typeface="Arial"/>
              </a:rPr>
              <a:t>в</a:t>
            </a: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20" dirty="0">
                <a:solidFill>
                  <a:srgbClr val="DFE6DF"/>
                </a:solidFill>
                <a:latin typeface="Arial"/>
                <a:cs typeface="Arial"/>
              </a:rPr>
              <a:t>з</a:t>
            </a:r>
            <a:r>
              <a:rPr sz="2400" b="1" spc="-135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,</a:t>
            </a:r>
            <a:r>
              <a:rPr sz="2400" b="1" spc="-9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К</a:t>
            </a:r>
            <a:r>
              <a:rPr sz="2400" b="1" spc="-355" dirty="0">
                <a:solidFill>
                  <a:srgbClr val="DFE6DF"/>
                </a:solidFill>
                <a:latin typeface="Arial"/>
                <a:cs typeface="Arial"/>
              </a:rPr>
              <a:t>у</a:t>
            </a:r>
            <a:r>
              <a:rPr sz="2400" b="1" spc="-60" dirty="0">
                <a:solidFill>
                  <a:srgbClr val="DFE6DF"/>
                </a:solidFill>
                <a:latin typeface="Arial"/>
                <a:cs typeface="Arial"/>
              </a:rPr>
              <a:t>п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р</a:t>
            </a:r>
            <a:r>
              <a:rPr sz="2400" b="1" spc="-110" dirty="0">
                <a:solidFill>
                  <a:srgbClr val="DFE6DF"/>
                </a:solidFill>
                <a:latin typeface="Arial"/>
                <a:cs typeface="Arial"/>
              </a:rPr>
              <a:t>и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я</a:t>
            </a:r>
            <a:r>
              <a:rPr sz="2400" b="1" spc="-85" dirty="0">
                <a:solidFill>
                  <a:srgbClr val="DFE6DF"/>
                </a:solidFill>
                <a:latin typeface="Arial"/>
                <a:cs typeface="Arial"/>
              </a:rPr>
              <a:t>н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ов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spc="-80" dirty="0">
                <a:solidFill>
                  <a:srgbClr val="DFE6DF"/>
                </a:solidFill>
                <a:latin typeface="Arial"/>
                <a:cs typeface="Arial"/>
              </a:rPr>
              <a:t>Георгий</a:t>
            </a:r>
            <a:endParaRPr sz="2400" dirty="0">
              <a:latin typeface="Arial"/>
              <a:cs typeface="Arial"/>
            </a:endParaRPr>
          </a:p>
          <a:p>
            <a:pPr marR="33655" algn="r">
              <a:lnSpc>
                <a:spcPct val="100000"/>
              </a:lnSpc>
            </a:pPr>
            <a:r>
              <a:rPr sz="2400" b="1" spc="-35" dirty="0">
                <a:solidFill>
                  <a:srgbClr val="DFE6DF"/>
                </a:solidFill>
                <a:latin typeface="Arial"/>
                <a:cs typeface="Arial"/>
              </a:rPr>
              <a:t>+</a:t>
            </a:r>
            <a:r>
              <a:rPr sz="2400" b="1" spc="-5" dirty="0">
                <a:solidFill>
                  <a:srgbClr val="DFE6DF"/>
                </a:solidFill>
                <a:latin typeface="Arial"/>
                <a:cs typeface="Arial"/>
              </a:rPr>
              <a:t>7</a:t>
            </a:r>
            <a:r>
              <a:rPr sz="2400" b="1" spc="-155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(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965)</a:t>
            </a:r>
            <a:r>
              <a:rPr sz="2400" b="1" spc="-170" dirty="0">
                <a:solidFill>
                  <a:srgbClr val="DFE6D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899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67</a:t>
            </a:r>
            <a:r>
              <a:rPr sz="2400" b="1" spc="-10" dirty="0">
                <a:solidFill>
                  <a:srgbClr val="DFE6DF"/>
                </a:solidFill>
                <a:latin typeface="Arial"/>
                <a:cs typeface="Arial"/>
              </a:rPr>
              <a:t>-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07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400" b="1" dirty="0">
                <a:solidFill>
                  <a:srgbClr val="DFE6DF"/>
                </a:solidFill>
                <a:latin typeface="Arial"/>
                <a:cs typeface="Arial"/>
              </a:rPr>
              <a:t>    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komdi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@knk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as.</a:t>
            </a:r>
            <a:r>
              <a:rPr lang="en-US" sz="2400" b="1" dirty="0">
                <a:solidFill>
                  <a:srgbClr val="DFE6DF"/>
                </a:solidFill>
                <a:latin typeface="Arial"/>
                <a:cs typeface="Arial"/>
              </a:rPr>
              <a:t>r</a:t>
            </a:r>
            <a:r>
              <a:rPr sz="2400" b="1" dirty="0">
                <a:solidFill>
                  <a:srgbClr val="DFE6DF"/>
                </a:solidFill>
                <a:latin typeface="Arial"/>
                <a:cs typeface="Arial"/>
              </a:rPr>
              <a:t>u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478000" y="4867655"/>
            <a:ext cx="3594100" cy="5318760"/>
            <a:chOff x="14478000" y="4867655"/>
            <a:chExt cx="3594100" cy="531876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20671" y="4919470"/>
              <a:ext cx="3550920" cy="52669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78000" y="4876799"/>
              <a:ext cx="3429000" cy="51450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4488667" y="4872227"/>
              <a:ext cx="3437890" cy="5163185"/>
            </a:xfrm>
            <a:custGeom>
              <a:avLst/>
              <a:gdLst/>
              <a:ahLst/>
              <a:cxnLst/>
              <a:rect l="l" t="t" r="r" b="b"/>
              <a:pathLst>
                <a:path w="3437890" h="5163184">
                  <a:moveTo>
                    <a:pt x="0" y="5163185"/>
                  </a:moveTo>
                  <a:lnTo>
                    <a:pt x="3437636" y="5163185"/>
                  </a:lnTo>
                  <a:lnTo>
                    <a:pt x="3437636" y="0"/>
                  </a:lnTo>
                  <a:lnTo>
                    <a:pt x="0" y="0"/>
                  </a:lnTo>
                  <a:lnTo>
                    <a:pt x="0" y="5163185"/>
                  </a:lnTo>
                  <a:close/>
                </a:path>
              </a:pathLst>
            </a:custGeom>
            <a:ln w="9144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F67FB1-0EDD-404D-B009-A7C8643CD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47" y="2989468"/>
            <a:ext cx="4346900" cy="652035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FC3D3FE-8DF9-4E47-BCC0-A24B64D71DDE}"/>
              </a:ext>
            </a:extLst>
          </p:cNvPr>
          <p:cNvSpPr/>
          <p:nvPr/>
        </p:nvSpPr>
        <p:spPr>
          <a:xfrm>
            <a:off x="4932553" y="5622354"/>
            <a:ext cx="2987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komdir@knekat.ru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4E0ACA-7BD2-4A8A-BDC7-FE9EB84F793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053" r="12891"/>
          <a:stretch/>
        </p:blipFill>
        <p:spPr bwMode="auto">
          <a:xfrm flipH="1">
            <a:off x="4948210" y="6249643"/>
            <a:ext cx="3429000" cy="4024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144</Words>
  <Application>Microsoft Office PowerPoint</Application>
  <PresentationFormat>Произвольный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Roboto</vt:lpstr>
      <vt:lpstr>Trebuchet MS</vt:lpstr>
      <vt:lpstr>Office Theme</vt:lpstr>
      <vt:lpstr>Презентация PowerPoint</vt:lpstr>
      <vt:lpstr>Краткая характеристика  здания</vt:lpstr>
      <vt:lpstr>ТЦ «Северный Пассаж»</vt:lpstr>
      <vt:lpstr>План помещений</vt:lpstr>
      <vt:lpstr>Торговые площади в ТЦ «Северный Пассаж»</vt:lpstr>
      <vt:lpstr>Звоните и мы подберем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cnmbe</dc:creator>
  <cp:lastModifiedBy>Александр Котов</cp:lastModifiedBy>
  <cp:revision>17</cp:revision>
  <dcterms:created xsi:type="dcterms:W3CDTF">2022-11-16T09:44:42Z</dcterms:created>
  <dcterms:modified xsi:type="dcterms:W3CDTF">2023-12-07T12:29:38Z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2022-11-16T00:00:00Z</vt:filetime>
  </property>
</Properties>
</file>