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7.jpg" ContentType="image/jpeg"/>
  <Override PartName="/ppt/media/image8.jpg" ContentType="image/jpeg"/>
  <Override PartName="/ppt/media/image9.jpg" ContentType="image/jpeg"/>
  <Override PartName="/ppt/media/image10.jpg" ContentType="image/jpeg"/>
  <Override PartName="/ppt/media/image11.jpg" ContentType="image/jpeg"/>
  <Override PartName="/ppt/media/image12.jpg" ContentType="image/jpeg"/>
  <Override PartName="/ppt/media/image13.jpg" ContentType="image/jpeg"/>
  <Override PartName="/ppt/media/image14.jpg" ContentType="image/jpeg"/>
  <Override PartName="/ppt/media/image16.jpg" ContentType="image/jpeg"/>
  <Override PartName="/ppt/media/image17.jpg" ContentType="image/jpeg"/>
  <Override PartName="/ppt/media/image19.jpg" ContentType="image/jpeg"/>
  <Override PartName="/ppt/media/image21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61" r:id="rId5"/>
    <p:sldId id="259" r:id="rId6"/>
    <p:sldId id="260" r:id="rId7"/>
  </p:sldIdLst>
  <p:sldSz cx="18288000" cy="10287000"/>
  <p:notesSz cx="18288000" cy="10287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7" d="100"/>
          <a:sy n="37" d="100"/>
        </p:scale>
        <p:origin x="66" y="103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600" b="0" i="0">
                <a:solidFill>
                  <a:srgbClr val="79838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600" b="0" i="0">
                <a:solidFill>
                  <a:srgbClr val="79838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8/15/2024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600" b="0" i="0">
                <a:solidFill>
                  <a:srgbClr val="79838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8/15/2024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DFE6D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29928" y="0"/>
            <a:ext cx="8958072" cy="896112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8/15/2024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DFE6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836920" y="330784"/>
            <a:ext cx="6614159" cy="1031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600" b="0" i="0">
                <a:solidFill>
                  <a:srgbClr val="79838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378456" y="2741243"/>
            <a:ext cx="13531087" cy="65081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5.png"/><Relationship Id="rId7" Type="http://schemas.openxmlformats.org/officeDocument/2006/relationships/image" Target="../media/image10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5.png"/><Relationship Id="rId7" Type="http://schemas.openxmlformats.org/officeDocument/2006/relationships/image" Target="../media/image14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10" Type="http://schemas.openxmlformats.org/officeDocument/2006/relationships/image" Target="../media/image17.jpg"/><Relationship Id="rId4" Type="http://schemas.openxmlformats.org/officeDocument/2006/relationships/image" Target="../media/image8.jpg"/><Relationship Id="rId9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86600" y="1257300"/>
            <a:ext cx="8229600" cy="61972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spcBef>
                <a:spcPts val="105"/>
              </a:spcBef>
            </a:pPr>
            <a:r>
              <a:rPr lang="ru-RU" sz="6600" b="1" spc="305" dirty="0">
                <a:solidFill>
                  <a:srgbClr val="7992AB"/>
                </a:solidFill>
                <a:latin typeface="Trebuchet MS"/>
                <a:cs typeface="Trebuchet MS"/>
              </a:rPr>
              <a:t>Продажа/Аренда.</a:t>
            </a:r>
          </a:p>
          <a:p>
            <a:pPr marL="12700" algn="ctr">
              <a:spcBef>
                <a:spcPts val="105"/>
              </a:spcBef>
            </a:pPr>
            <a:r>
              <a:rPr lang="ru-RU" sz="6600" b="1" spc="305" dirty="0">
                <a:solidFill>
                  <a:srgbClr val="7992AB"/>
                </a:solidFill>
                <a:latin typeface="Trebuchet MS"/>
                <a:cs typeface="Trebuchet MS"/>
              </a:rPr>
              <a:t>Здание в центре г. Екатеринбург</a:t>
            </a:r>
            <a:endParaRPr lang="ru-RU" sz="6600" b="1" spc="265" dirty="0">
              <a:solidFill>
                <a:srgbClr val="7992AB"/>
              </a:solidFill>
              <a:latin typeface="Trebuchet MS"/>
              <a:cs typeface="Trebuchet MS"/>
            </a:endParaRPr>
          </a:p>
          <a:p>
            <a:pPr marL="12700" algn="ctr"/>
            <a:r>
              <a:rPr lang="ru-RU" sz="6600" b="1" spc="265" dirty="0">
                <a:solidFill>
                  <a:srgbClr val="7992AB"/>
                </a:solidFill>
                <a:latin typeface="Trebuchet MS"/>
                <a:cs typeface="Trebuchet MS"/>
              </a:rPr>
              <a:t>ул. Большакова, д. 78Б,</a:t>
            </a:r>
            <a:endParaRPr sz="6600" b="1" dirty="0">
              <a:latin typeface="Trebuchet MS"/>
              <a:cs typeface="Trebuchet MS"/>
            </a:endParaRPr>
          </a:p>
          <a:p>
            <a:pPr marL="12700" algn="ctr">
              <a:spcBef>
                <a:spcPts val="605"/>
              </a:spcBef>
            </a:pPr>
            <a:r>
              <a:rPr lang="ru-RU" sz="6600" b="1" spc="100" dirty="0">
                <a:solidFill>
                  <a:srgbClr val="7992AB"/>
                </a:solidFill>
                <a:latin typeface="Trebuchet MS"/>
                <a:cs typeface="Trebuchet MS"/>
              </a:rPr>
              <a:t>134 </a:t>
            </a:r>
            <a:r>
              <a:rPr sz="6600" b="1" spc="45" dirty="0">
                <a:solidFill>
                  <a:srgbClr val="7992AB"/>
                </a:solidFill>
                <a:latin typeface="Trebuchet MS"/>
                <a:cs typeface="Trebuchet MS"/>
              </a:rPr>
              <a:t>м2</a:t>
            </a:r>
            <a:endParaRPr sz="6600" b="1" dirty="0">
              <a:latin typeface="Trebuchet MS"/>
              <a:cs typeface="Trebuchet MS"/>
            </a:endParaRPr>
          </a:p>
        </p:txBody>
      </p:sp>
      <p:pic>
        <p:nvPicPr>
          <p:cNvPr id="3" name="Рисунок 2" descr="https://kartinkin.net/uploads/posts/2022-03/thumbs/1646190712_16-kartinkin-net-p-prozrachnie-kartinki-dlya-prezentatsii-16.png">
            <a:extLst>
              <a:ext uri="{FF2B5EF4-FFF2-40B4-BE49-F238E27FC236}">
                <a16:creationId xmlns:a16="http://schemas.microsoft.com/office/drawing/2014/main" id="{B8E50F4B-2C1D-49F4-8B37-F0C70F44E03A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2" r="21427"/>
          <a:stretch/>
        </p:blipFill>
        <p:spPr bwMode="auto">
          <a:xfrm rot="21221941" flipH="1">
            <a:off x="1037706" y="831484"/>
            <a:ext cx="5106122" cy="66938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2451"/>
            <a:ext cx="11677015" cy="10287000"/>
            <a:chOff x="0" y="0"/>
            <a:chExt cx="11677015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8616" y="0"/>
              <a:ext cx="10558272" cy="102869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5544312" cy="10286998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338442" y="343611"/>
            <a:ext cx="11111358" cy="20377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  <a:tabLst>
                <a:tab pos="3795395" algn="l"/>
              </a:tabLst>
            </a:pPr>
            <a:r>
              <a:rPr spc="350" dirty="0"/>
              <a:t>Кр</a:t>
            </a:r>
            <a:r>
              <a:rPr spc="380" dirty="0"/>
              <a:t>а</a:t>
            </a:r>
            <a:r>
              <a:rPr spc="390" dirty="0"/>
              <a:t>т</a:t>
            </a:r>
            <a:r>
              <a:rPr spc="380" dirty="0"/>
              <a:t>к</a:t>
            </a:r>
            <a:r>
              <a:rPr spc="375" dirty="0"/>
              <a:t>а</a:t>
            </a:r>
            <a:r>
              <a:rPr dirty="0"/>
              <a:t>я	</a:t>
            </a:r>
            <a:r>
              <a:rPr spc="360" dirty="0"/>
              <a:t>х</a:t>
            </a:r>
            <a:r>
              <a:rPr spc="305" dirty="0"/>
              <a:t>ар</a:t>
            </a:r>
            <a:r>
              <a:rPr spc="355" dirty="0"/>
              <a:t>а</a:t>
            </a:r>
            <a:r>
              <a:rPr spc="360" dirty="0"/>
              <a:t>к</a:t>
            </a:r>
            <a:r>
              <a:rPr spc="370" dirty="0"/>
              <a:t>т</a:t>
            </a:r>
            <a:r>
              <a:rPr spc="325" dirty="0"/>
              <a:t>ери</a:t>
            </a:r>
            <a:r>
              <a:rPr spc="365" dirty="0"/>
              <a:t>ст</a:t>
            </a:r>
            <a:r>
              <a:rPr spc="325" dirty="0"/>
              <a:t>и</a:t>
            </a:r>
            <a:r>
              <a:rPr spc="360" dirty="0"/>
              <a:t>к</a:t>
            </a:r>
            <a:r>
              <a:rPr dirty="0"/>
              <a:t>а  </a:t>
            </a:r>
            <a:r>
              <a:rPr spc="135" dirty="0"/>
              <a:t>помещения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A0132B1-4B90-46EA-A8EA-ADF6F657E721}"/>
              </a:ext>
            </a:extLst>
          </p:cNvPr>
          <p:cNvSpPr/>
          <p:nvPr/>
        </p:nvSpPr>
        <p:spPr>
          <a:xfrm>
            <a:off x="6019800" y="2464419"/>
            <a:ext cx="12115799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+mj-lt"/>
              </a:rPr>
              <a:t>*Здание располагается в  оживленном районе	</a:t>
            </a:r>
          </a:p>
          <a:p>
            <a:r>
              <a:rPr lang="ru-RU" sz="3200" dirty="0">
                <a:latin typeface="+mj-lt"/>
              </a:rPr>
              <a:t>г. Екатеринбурга  на пересечении улиц 8 Марта/Большакова по адресу  ул. Большакова 78 Б </a:t>
            </a:r>
          </a:p>
          <a:p>
            <a:r>
              <a:rPr lang="ru-RU" sz="3200" dirty="0">
                <a:latin typeface="+mj-lt"/>
              </a:rPr>
              <a:t>*Помещения	оснащены всеми   необходимым инженерными сетями и  коммуникациями.</a:t>
            </a:r>
          </a:p>
          <a:p>
            <a:r>
              <a:rPr lang="ru-RU" sz="3200" dirty="0">
                <a:latin typeface="+mj-lt"/>
              </a:rPr>
              <a:t>*Общая	площадь помещений для аренды/продажи: 134 м2. </a:t>
            </a:r>
          </a:p>
          <a:p>
            <a:r>
              <a:rPr lang="ru-RU" sz="3200" dirty="0">
                <a:latin typeface="+mj-lt"/>
              </a:rPr>
              <a:t>  на первом этаже.</a:t>
            </a:r>
          </a:p>
          <a:p>
            <a:r>
              <a:rPr lang="ru-RU" sz="3200" dirty="0">
                <a:latin typeface="+mj-lt"/>
              </a:rPr>
              <a:t>*В помещении установлена  пожарно-охранная сигнализация. Приточно-вытяжная вентиляция. Система кондиционирования, Система видеонаблюдения</a:t>
            </a:r>
          </a:p>
          <a:p>
            <a:r>
              <a:rPr lang="ru-RU" sz="3200" dirty="0">
                <a:latin typeface="+mj-lt"/>
              </a:rPr>
              <a:t>*Возле здания находится наземная парковка  на 25 м/мест</a:t>
            </a:r>
          </a:p>
          <a:p>
            <a:r>
              <a:rPr lang="ru-RU" sz="3200" dirty="0">
                <a:latin typeface="+mj-lt"/>
              </a:rPr>
              <a:t>*Развитая	инфраструктура: кафе, магазины,  банки, отели, станции метро, остановки общественного транспорта, ТЦ, парки.</a:t>
            </a:r>
          </a:p>
        </p:txBody>
      </p:sp>
      <p:pic>
        <p:nvPicPr>
          <p:cNvPr id="7" name="Рисунок 6" descr="https://mixmag.io/wp-content/pics/105411/image043-1-630x720.png">
            <a:extLst>
              <a:ext uri="{FF2B5EF4-FFF2-40B4-BE49-F238E27FC236}">
                <a16:creationId xmlns:a16="http://schemas.microsoft.com/office/drawing/2014/main" id="{FAB4487B-8629-4930-9EC5-88A9F7E9DDF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5503" y="574766"/>
            <a:ext cx="2514073" cy="24906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728" y="4305300"/>
            <a:ext cx="6394555" cy="5830889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62000" y="467055"/>
            <a:ext cx="16154399" cy="1674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77545" marR="5080" indent="-664845" algn="ctr">
              <a:lnSpc>
                <a:spcPct val="100000"/>
              </a:lnSpc>
              <a:spcBef>
                <a:spcPts val="100"/>
              </a:spcBef>
              <a:tabLst>
                <a:tab pos="4344670" algn="l"/>
              </a:tabLst>
            </a:pPr>
            <a:r>
              <a:rPr lang="ru-RU" sz="5400" spc="365" dirty="0">
                <a:solidFill>
                  <a:srgbClr val="7992AB"/>
                </a:solidFill>
              </a:rPr>
              <a:t>Отдельно стоящее здание на</a:t>
            </a:r>
            <a:br>
              <a:rPr lang="ru-RU" sz="5400" spc="365" dirty="0">
                <a:solidFill>
                  <a:srgbClr val="7992AB"/>
                </a:solidFill>
              </a:rPr>
            </a:br>
            <a:r>
              <a:rPr lang="ru-RU" sz="5400" spc="365" dirty="0">
                <a:solidFill>
                  <a:srgbClr val="7992AB"/>
                </a:solidFill>
              </a:rPr>
              <a:t> ул. Большакова 78 Б</a:t>
            </a:r>
            <a:endParaRPr sz="5400" spc="345" dirty="0">
              <a:solidFill>
                <a:srgbClr val="7992AB"/>
              </a:solidFill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57200" y="2385856"/>
            <a:ext cx="17373600" cy="167545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5"/>
              </a:spcBef>
            </a:pPr>
            <a:r>
              <a:rPr lang="ru-RU" sz="3600" dirty="0"/>
              <a:t>Благодаря хорошо развитой инфраструктуре и удобному доступу с улицы Большакова, этот объект недвижимости, несомненно, обладает максимальным деловым потенциалом</a:t>
            </a:r>
            <a:endParaRPr sz="3600" dirty="0">
              <a:cs typeface="Calibri"/>
            </a:endParaRPr>
          </a:p>
        </p:txBody>
      </p:sp>
      <p:pic>
        <p:nvPicPr>
          <p:cNvPr id="10" name="Рисунок 9" descr="https://mixmag.io/wp-content/pics/105411/image043-1-630x720.png">
            <a:extLst>
              <a:ext uri="{FF2B5EF4-FFF2-40B4-BE49-F238E27FC236}">
                <a16:creationId xmlns:a16="http://schemas.microsoft.com/office/drawing/2014/main" id="{14D544A6-AE7E-4872-A176-9CD4A94D417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1275" y="6793540"/>
            <a:ext cx="3881035" cy="3938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485ECA-3D6D-49EC-9B8F-4ECFA1A11C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199" y="3859360"/>
            <a:ext cx="4041553" cy="303116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59A831B-41A4-412F-8D90-C7D07F63F0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3859361"/>
            <a:ext cx="4576887" cy="303116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66D422A-F2C3-4F6F-AE6E-0FEEEE988E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200" y="3859359"/>
            <a:ext cx="4041553" cy="303116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D8758BE-ADB0-44C7-B8D4-6279AE14385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122" y="7173539"/>
            <a:ext cx="3352800" cy="25146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87F19FE-668D-44B6-A827-CF8C3A1D796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2092" y="7140534"/>
            <a:ext cx="3352801" cy="251460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728" y="4305300"/>
            <a:ext cx="6394555" cy="5830889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62000" y="467055"/>
            <a:ext cx="16154399" cy="1674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77545" marR="5080" indent="-664845" algn="ctr">
              <a:lnSpc>
                <a:spcPct val="100000"/>
              </a:lnSpc>
              <a:spcBef>
                <a:spcPts val="100"/>
              </a:spcBef>
              <a:tabLst>
                <a:tab pos="4344670" algn="l"/>
              </a:tabLst>
            </a:pPr>
            <a:r>
              <a:rPr lang="ru-RU" sz="5400" spc="365" dirty="0">
                <a:solidFill>
                  <a:srgbClr val="7992AB"/>
                </a:solidFill>
              </a:rPr>
              <a:t>Отдельно стоящее здание на</a:t>
            </a:r>
            <a:br>
              <a:rPr lang="ru-RU" sz="5400" spc="365" dirty="0">
                <a:solidFill>
                  <a:srgbClr val="7992AB"/>
                </a:solidFill>
              </a:rPr>
            </a:br>
            <a:r>
              <a:rPr lang="ru-RU" sz="5400" spc="365" dirty="0">
                <a:solidFill>
                  <a:srgbClr val="7992AB"/>
                </a:solidFill>
              </a:rPr>
              <a:t> ул. Большакова 78 Б</a:t>
            </a:r>
            <a:endParaRPr sz="5400" spc="345" dirty="0">
              <a:solidFill>
                <a:srgbClr val="7992AB"/>
              </a:solidFill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81000" y="2315018"/>
            <a:ext cx="17373599" cy="22551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ru-RU" sz="3600" dirty="0">
                <a:cs typeface="Trebuchet MS"/>
              </a:rPr>
              <a:t>Здание является идеальным выбором для любого долгосрочного бизнеса, ищущего комфортный и безопасный дом. </a:t>
            </a:r>
          </a:p>
          <a:p>
            <a:pPr marL="12700" algn="ctr">
              <a:lnSpc>
                <a:spcPct val="100000"/>
              </a:lnSpc>
              <a:spcBef>
                <a:spcPts val="105"/>
              </a:spcBef>
            </a:pPr>
            <a:endParaRPr lang="ru-RU" sz="3600" dirty="0">
              <a:cs typeface="Trebuchet MS"/>
            </a:endParaRPr>
          </a:p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ru-RU" sz="3600" dirty="0">
                <a:cs typeface="Trebuchet MS"/>
              </a:rPr>
              <a:t>И самое ВАЖНОЕ:  ЭТОТ ДОМ МОЖЕТ СТАТЬ ВАШИМ!. </a:t>
            </a:r>
            <a:endParaRPr sz="3600" dirty="0">
              <a:cs typeface="Calibri"/>
            </a:endParaRPr>
          </a:p>
        </p:txBody>
      </p:sp>
      <p:pic>
        <p:nvPicPr>
          <p:cNvPr id="10" name="Рисунок 9" descr="https://mixmag.io/wp-content/pics/105411/image043-1-630x720.png">
            <a:extLst>
              <a:ext uri="{FF2B5EF4-FFF2-40B4-BE49-F238E27FC236}">
                <a16:creationId xmlns:a16="http://schemas.microsoft.com/office/drawing/2014/main" id="{14D544A6-AE7E-4872-A176-9CD4A94D417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1275" y="6793540"/>
            <a:ext cx="3881035" cy="3938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1F9FE94-0B53-4A18-99FB-77F06667F0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4706144"/>
            <a:ext cx="3456283" cy="25146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685533F-60BA-4490-BEC0-63529CE8A9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008" y="4706144"/>
            <a:ext cx="3352800" cy="25146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C1B5994-B51A-4026-875F-8B7750F3A5C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4711700"/>
            <a:ext cx="3352800" cy="25146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B1455E9-FEDF-4588-B28B-C77DEB5A58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9125" y="4743269"/>
            <a:ext cx="3657600" cy="247747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5614122-12AB-48DE-9195-21C1EF0645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7533945"/>
            <a:ext cx="3048000" cy="22860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ACF6650-9A8F-403C-9B90-1D4209CE976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127" y="7537740"/>
            <a:ext cx="3141073" cy="225510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DF8FCCE-7B3E-471B-8217-A969AFF094B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7562" y="7533945"/>
            <a:ext cx="3352800" cy="225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903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836920" y="330784"/>
            <a:ext cx="8641080" cy="10284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00"/>
              </a:spcBef>
            </a:pPr>
            <a:r>
              <a:rPr dirty="0" err="1"/>
              <a:t>План</a:t>
            </a:r>
            <a:r>
              <a:rPr spc="-80" dirty="0"/>
              <a:t> </a:t>
            </a:r>
            <a:r>
              <a:rPr spc="-5" dirty="0" err="1"/>
              <a:t>помещени</a:t>
            </a:r>
            <a:r>
              <a:rPr lang="ru-RU" spc="-5" dirty="0"/>
              <a:t>й</a:t>
            </a:r>
            <a:endParaRPr spc="-5" dirty="0"/>
          </a:p>
        </p:txBody>
      </p:sp>
      <p:pic>
        <p:nvPicPr>
          <p:cNvPr id="5" name="Рисунок 4" descr="https://kartinkin.net/uploads/posts/2022-02/thumbs/1645089021_28-kartinkin-net-p-kartinki-na-prozrachnom-fone-dlya-prezenta-28.png">
            <a:extLst>
              <a:ext uri="{FF2B5EF4-FFF2-40B4-BE49-F238E27FC236}">
                <a16:creationId xmlns:a16="http://schemas.microsoft.com/office/drawing/2014/main" id="{CE34A78B-04BB-4909-AE53-5408111A068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0258" y="2171700"/>
            <a:ext cx="6526045" cy="684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AD1C681-2F48-4284-AEA0-7E0DF600B2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" y="2171700"/>
            <a:ext cx="12070080" cy="76581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166360" cy="3663696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114800" y="556254"/>
            <a:ext cx="915162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426460" algn="l"/>
                <a:tab pos="5572760" algn="l"/>
              </a:tabLst>
            </a:pPr>
            <a:r>
              <a:rPr sz="5400" b="1" spc="100" dirty="0">
                <a:solidFill>
                  <a:srgbClr val="76859F"/>
                </a:solidFill>
                <a:latin typeface="Arial"/>
                <a:cs typeface="Arial"/>
              </a:rPr>
              <a:t>Звоните	</a:t>
            </a:r>
            <a:r>
              <a:rPr sz="5400" b="1" dirty="0">
                <a:solidFill>
                  <a:srgbClr val="76859F"/>
                </a:solidFill>
                <a:latin typeface="Arial"/>
                <a:cs typeface="Arial"/>
              </a:rPr>
              <a:t>и</a:t>
            </a:r>
            <a:r>
              <a:rPr sz="5400" b="1" spc="650" dirty="0">
                <a:solidFill>
                  <a:srgbClr val="76859F"/>
                </a:solidFill>
                <a:latin typeface="Arial"/>
                <a:cs typeface="Arial"/>
              </a:rPr>
              <a:t> </a:t>
            </a:r>
            <a:r>
              <a:rPr sz="5400" b="1" spc="-10" dirty="0">
                <a:solidFill>
                  <a:srgbClr val="76859F"/>
                </a:solidFill>
                <a:latin typeface="Arial"/>
                <a:cs typeface="Arial"/>
              </a:rPr>
              <a:t>мы	</a:t>
            </a:r>
            <a:r>
              <a:rPr sz="5400" b="1" spc="175" dirty="0">
                <a:solidFill>
                  <a:srgbClr val="76859F"/>
                </a:solidFill>
                <a:latin typeface="Arial"/>
                <a:cs typeface="Arial"/>
              </a:rPr>
              <a:t>подберем</a:t>
            </a:r>
            <a:endParaRPr sz="54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528294" y="1447919"/>
            <a:ext cx="1359154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462645" algn="l"/>
                <a:tab pos="11151870" algn="l"/>
              </a:tabLst>
            </a:pPr>
            <a:r>
              <a:rPr sz="5400" b="1" spc="190" dirty="0">
                <a:solidFill>
                  <a:srgbClr val="76859F"/>
                </a:solidFill>
                <a:latin typeface="Arial"/>
                <a:cs typeface="Arial"/>
              </a:rPr>
              <a:t>офис/торговое/склад	</a:t>
            </a:r>
            <a:r>
              <a:rPr sz="5400" b="1" spc="85" dirty="0">
                <a:solidFill>
                  <a:srgbClr val="76859F"/>
                </a:solidFill>
                <a:latin typeface="Arial"/>
                <a:cs typeface="Arial"/>
              </a:rPr>
              <a:t>вашей	</a:t>
            </a:r>
            <a:r>
              <a:rPr sz="5400" b="1" spc="-20" dirty="0">
                <a:solidFill>
                  <a:srgbClr val="76859F"/>
                </a:solidFill>
                <a:latin typeface="Arial"/>
                <a:cs typeface="Arial"/>
              </a:rPr>
              <a:t>мечты!</a:t>
            </a:r>
            <a:endParaRPr sz="54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062220" y="3546516"/>
            <a:ext cx="12616180" cy="3338093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lvl="0"/>
            <a:r>
              <a:rPr lang="ru-RU" sz="3600" b="1" dirty="0">
                <a:solidFill>
                  <a:srgbClr val="002060"/>
                </a:solidFill>
                <a:ea typeface="Roboto"/>
                <a:cs typeface="Roboto"/>
                <a:sym typeface="Roboto"/>
              </a:rPr>
              <a:t>Специалист по работе</a:t>
            </a:r>
          </a:p>
          <a:p>
            <a:pPr lvl="0"/>
            <a:r>
              <a:rPr lang="ru-RU" sz="3600" b="1" dirty="0">
                <a:solidFill>
                  <a:srgbClr val="002060"/>
                </a:solidFill>
                <a:ea typeface="Roboto"/>
                <a:cs typeface="Roboto"/>
                <a:sym typeface="Roboto"/>
              </a:rPr>
              <a:t>с собственниками помещений</a:t>
            </a:r>
            <a:br>
              <a:rPr lang="ru-RU" sz="3600" b="1" dirty="0">
                <a:solidFill>
                  <a:srgbClr val="002060"/>
                </a:solidFill>
                <a:ea typeface="Roboto"/>
                <a:cs typeface="Roboto"/>
                <a:sym typeface="Roboto"/>
              </a:rPr>
            </a:br>
            <a:r>
              <a:rPr lang="ru-RU" sz="3600" b="1" dirty="0">
                <a:solidFill>
                  <a:srgbClr val="990000"/>
                </a:solidFill>
                <a:ea typeface="Roboto"/>
                <a:cs typeface="Roboto"/>
                <a:sym typeface="Roboto"/>
              </a:rPr>
              <a:t>Котова Наталья</a:t>
            </a:r>
          </a:p>
          <a:p>
            <a:pPr lvl="0"/>
            <a:r>
              <a:rPr lang="en-US" sz="3600" b="1" dirty="0">
                <a:solidFill>
                  <a:srgbClr val="990000"/>
                </a:solidFill>
                <a:ea typeface="Roboto"/>
                <a:cs typeface="Roboto"/>
                <a:sym typeface="Roboto"/>
              </a:rPr>
              <a:t>komdir@knekat.ru</a:t>
            </a:r>
            <a:endParaRPr lang="ru-RU" sz="3600" b="1" dirty="0">
              <a:solidFill>
                <a:srgbClr val="990000"/>
              </a:solidFill>
              <a:ea typeface="Roboto"/>
              <a:cs typeface="Roboto"/>
              <a:sym typeface="Roboto"/>
            </a:endParaRPr>
          </a:p>
          <a:p>
            <a:pPr lvl="0"/>
            <a:r>
              <a:rPr lang="ru-RU" sz="3600" b="1" dirty="0">
                <a:solidFill>
                  <a:srgbClr val="990000"/>
                </a:solidFill>
                <a:ea typeface="Roboto"/>
                <a:cs typeface="Roboto"/>
                <a:sym typeface="Roboto"/>
              </a:rPr>
              <a:t>+7(922)026-66-91</a:t>
            </a:r>
            <a:br>
              <a:rPr lang="ru-RU" sz="3600" b="1" dirty="0">
                <a:solidFill>
                  <a:srgbClr val="990000"/>
                </a:solidFill>
                <a:ea typeface="Roboto"/>
                <a:cs typeface="Roboto"/>
                <a:sym typeface="Roboto"/>
              </a:rPr>
            </a:br>
            <a:r>
              <a:rPr lang="ru-RU" sz="3600" b="1" i="0" u="none" strike="noStrike" dirty="0">
                <a:solidFill>
                  <a:srgbClr val="990000"/>
                </a:solidFill>
                <a:ea typeface="Roboto"/>
                <a:cs typeface="Roboto"/>
                <a:sym typeface="Roboto"/>
              </a:rPr>
              <a:t>+7(902)156-33-77</a:t>
            </a:r>
            <a:endParaRPr lang="ru-RU" sz="3600" b="1" dirty="0">
              <a:solidFill>
                <a:srgbClr val="990000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157826" y="8159368"/>
            <a:ext cx="3082417" cy="185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5575" marR="35560" indent="1158240" algn="r">
              <a:lnSpc>
                <a:spcPct val="100000"/>
              </a:lnSpc>
              <a:spcBef>
                <a:spcPts val="100"/>
              </a:spcBef>
            </a:pPr>
            <a:r>
              <a:rPr lang="ru-RU" sz="2400" b="1" spc="-30" dirty="0">
                <a:solidFill>
                  <a:srgbClr val="DFE6DF"/>
                </a:solidFill>
                <a:latin typeface="Arial"/>
                <a:cs typeface="Arial"/>
              </a:rPr>
              <a:t>Всегда</a:t>
            </a:r>
            <a:r>
              <a:rPr sz="2400" b="1" spc="-85" dirty="0">
                <a:solidFill>
                  <a:srgbClr val="DFE6DF"/>
                </a:solidFill>
                <a:latin typeface="Arial"/>
                <a:cs typeface="Arial"/>
              </a:rPr>
              <a:t> </a:t>
            </a:r>
            <a:r>
              <a:rPr sz="2400" b="1" spc="-35" dirty="0">
                <a:solidFill>
                  <a:srgbClr val="DFE6DF"/>
                </a:solidFill>
                <a:latin typeface="Arial"/>
                <a:cs typeface="Arial"/>
              </a:rPr>
              <a:t>н</a:t>
            </a:r>
            <a:r>
              <a:rPr sz="2400" b="1" dirty="0">
                <a:solidFill>
                  <a:srgbClr val="DFE6DF"/>
                </a:solidFill>
                <a:latin typeface="Arial"/>
                <a:cs typeface="Arial"/>
              </a:rPr>
              <a:t>а  </a:t>
            </a:r>
            <a:r>
              <a:rPr sz="2400" b="1" spc="-20" dirty="0">
                <a:solidFill>
                  <a:srgbClr val="DFE6DF"/>
                </a:solidFill>
                <a:latin typeface="Arial"/>
                <a:cs typeface="Arial"/>
              </a:rPr>
              <a:t>с</a:t>
            </a:r>
            <a:r>
              <a:rPr sz="2400" b="1" spc="-254" dirty="0">
                <a:solidFill>
                  <a:srgbClr val="DFE6DF"/>
                </a:solidFill>
                <a:latin typeface="Arial"/>
                <a:cs typeface="Arial"/>
              </a:rPr>
              <a:t>в</a:t>
            </a:r>
            <a:r>
              <a:rPr sz="2400" b="1" spc="-35" dirty="0">
                <a:solidFill>
                  <a:srgbClr val="DFE6DF"/>
                </a:solidFill>
                <a:latin typeface="Arial"/>
                <a:cs typeface="Arial"/>
              </a:rPr>
              <a:t>я</a:t>
            </a:r>
            <a:r>
              <a:rPr sz="2400" b="1" spc="-20" dirty="0">
                <a:solidFill>
                  <a:srgbClr val="DFE6DF"/>
                </a:solidFill>
                <a:latin typeface="Arial"/>
                <a:cs typeface="Arial"/>
              </a:rPr>
              <a:t>з</a:t>
            </a:r>
            <a:r>
              <a:rPr sz="2400" b="1" spc="-135" dirty="0">
                <a:solidFill>
                  <a:srgbClr val="DFE6DF"/>
                </a:solidFill>
                <a:latin typeface="Arial"/>
                <a:cs typeface="Arial"/>
              </a:rPr>
              <a:t>и</a:t>
            </a:r>
            <a:r>
              <a:rPr sz="2400" b="1" dirty="0">
                <a:solidFill>
                  <a:srgbClr val="DFE6DF"/>
                </a:solidFill>
                <a:latin typeface="Arial"/>
                <a:cs typeface="Arial"/>
              </a:rPr>
              <a:t>,</a:t>
            </a:r>
            <a:r>
              <a:rPr sz="2400" b="1" spc="-90" dirty="0">
                <a:solidFill>
                  <a:srgbClr val="DFE6D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DFE6DF"/>
                </a:solidFill>
                <a:latin typeface="Arial"/>
                <a:cs typeface="Arial"/>
              </a:rPr>
              <a:t>К</a:t>
            </a:r>
            <a:r>
              <a:rPr sz="2400" b="1" spc="-355" dirty="0">
                <a:solidFill>
                  <a:srgbClr val="DFE6DF"/>
                </a:solidFill>
                <a:latin typeface="Arial"/>
                <a:cs typeface="Arial"/>
              </a:rPr>
              <a:t>у</a:t>
            </a:r>
            <a:r>
              <a:rPr sz="2400" b="1" spc="-60" dirty="0">
                <a:solidFill>
                  <a:srgbClr val="DFE6DF"/>
                </a:solidFill>
                <a:latin typeface="Arial"/>
                <a:cs typeface="Arial"/>
              </a:rPr>
              <a:t>п</a:t>
            </a:r>
            <a:r>
              <a:rPr sz="2400" b="1" spc="-5" dirty="0">
                <a:solidFill>
                  <a:srgbClr val="DFE6DF"/>
                </a:solidFill>
                <a:latin typeface="Arial"/>
                <a:cs typeface="Arial"/>
              </a:rPr>
              <a:t>р</a:t>
            </a:r>
            <a:r>
              <a:rPr sz="2400" b="1" spc="-110" dirty="0">
                <a:solidFill>
                  <a:srgbClr val="DFE6DF"/>
                </a:solidFill>
                <a:latin typeface="Arial"/>
                <a:cs typeface="Arial"/>
              </a:rPr>
              <a:t>и</a:t>
            </a:r>
            <a:r>
              <a:rPr sz="2400" b="1" spc="-10" dirty="0">
                <a:solidFill>
                  <a:srgbClr val="DFE6DF"/>
                </a:solidFill>
                <a:latin typeface="Arial"/>
                <a:cs typeface="Arial"/>
              </a:rPr>
              <a:t>я</a:t>
            </a:r>
            <a:r>
              <a:rPr sz="2400" b="1" spc="-85" dirty="0">
                <a:solidFill>
                  <a:srgbClr val="DFE6DF"/>
                </a:solidFill>
                <a:latin typeface="Arial"/>
                <a:cs typeface="Arial"/>
              </a:rPr>
              <a:t>н</a:t>
            </a:r>
            <a:r>
              <a:rPr sz="2400" b="1" spc="-5" dirty="0">
                <a:solidFill>
                  <a:srgbClr val="DFE6DF"/>
                </a:solidFill>
                <a:latin typeface="Arial"/>
                <a:cs typeface="Arial"/>
              </a:rPr>
              <a:t>ов</a:t>
            </a:r>
            <a:endParaRPr sz="2400" dirty="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</a:pPr>
            <a:r>
              <a:rPr sz="2400" b="1" spc="-80" dirty="0">
                <a:solidFill>
                  <a:srgbClr val="DFE6DF"/>
                </a:solidFill>
                <a:latin typeface="Arial"/>
                <a:cs typeface="Arial"/>
              </a:rPr>
              <a:t>Георгий</a:t>
            </a:r>
            <a:endParaRPr sz="2400" dirty="0">
              <a:latin typeface="Arial"/>
              <a:cs typeface="Arial"/>
            </a:endParaRPr>
          </a:p>
          <a:p>
            <a:pPr marR="33655" algn="r">
              <a:lnSpc>
                <a:spcPct val="100000"/>
              </a:lnSpc>
            </a:pPr>
            <a:r>
              <a:rPr sz="2400" b="1" spc="-35" dirty="0">
                <a:solidFill>
                  <a:srgbClr val="DFE6DF"/>
                </a:solidFill>
                <a:latin typeface="Arial"/>
                <a:cs typeface="Arial"/>
              </a:rPr>
              <a:t>+</a:t>
            </a:r>
            <a:r>
              <a:rPr sz="2400" b="1" spc="-5" dirty="0">
                <a:solidFill>
                  <a:srgbClr val="DFE6DF"/>
                </a:solidFill>
                <a:latin typeface="Arial"/>
                <a:cs typeface="Arial"/>
              </a:rPr>
              <a:t>7</a:t>
            </a:r>
            <a:r>
              <a:rPr sz="2400" b="1" spc="-155" dirty="0">
                <a:solidFill>
                  <a:srgbClr val="DFE6DF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DFE6DF"/>
                </a:solidFill>
                <a:latin typeface="Arial"/>
                <a:cs typeface="Arial"/>
              </a:rPr>
              <a:t>(</a:t>
            </a:r>
            <a:r>
              <a:rPr sz="2400" b="1" dirty="0">
                <a:solidFill>
                  <a:srgbClr val="DFE6DF"/>
                </a:solidFill>
                <a:latin typeface="Arial"/>
                <a:cs typeface="Arial"/>
              </a:rPr>
              <a:t>965)</a:t>
            </a:r>
            <a:r>
              <a:rPr sz="2400" b="1" spc="-170" dirty="0">
                <a:solidFill>
                  <a:srgbClr val="DFE6D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DFE6DF"/>
                </a:solidFill>
                <a:latin typeface="Arial"/>
                <a:cs typeface="Arial"/>
              </a:rPr>
              <a:t>899</a:t>
            </a:r>
            <a:r>
              <a:rPr sz="2400" b="1" spc="-10" dirty="0">
                <a:solidFill>
                  <a:srgbClr val="DFE6DF"/>
                </a:solidFill>
                <a:latin typeface="Arial"/>
                <a:cs typeface="Arial"/>
              </a:rPr>
              <a:t>-</a:t>
            </a:r>
            <a:r>
              <a:rPr sz="2400" b="1" dirty="0">
                <a:solidFill>
                  <a:srgbClr val="DFE6DF"/>
                </a:solidFill>
                <a:latin typeface="Arial"/>
                <a:cs typeface="Arial"/>
              </a:rPr>
              <a:t>67</a:t>
            </a:r>
            <a:r>
              <a:rPr sz="2400" b="1" spc="-10" dirty="0">
                <a:solidFill>
                  <a:srgbClr val="DFE6DF"/>
                </a:solidFill>
                <a:latin typeface="Arial"/>
                <a:cs typeface="Arial"/>
              </a:rPr>
              <a:t>-</a:t>
            </a:r>
            <a:r>
              <a:rPr sz="2400" b="1" dirty="0">
                <a:solidFill>
                  <a:srgbClr val="DFE6DF"/>
                </a:solidFill>
                <a:latin typeface="Arial"/>
                <a:cs typeface="Arial"/>
              </a:rPr>
              <a:t>07</a:t>
            </a:r>
            <a:endParaRPr sz="2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ru-RU" sz="2400" b="1" dirty="0">
                <a:solidFill>
                  <a:srgbClr val="DFE6DF"/>
                </a:solidFill>
                <a:latin typeface="Arial"/>
                <a:cs typeface="Arial"/>
              </a:rPr>
              <a:t>    </a:t>
            </a:r>
            <a:r>
              <a:rPr sz="2400" b="1" dirty="0">
                <a:solidFill>
                  <a:srgbClr val="DFE6DF"/>
                </a:solidFill>
                <a:latin typeface="Arial"/>
                <a:cs typeface="Arial"/>
              </a:rPr>
              <a:t>komdi</a:t>
            </a:r>
            <a:r>
              <a:rPr lang="en-US" sz="2400" b="1" dirty="0">
                <a:solidFill>
                  <a:srgbClr val="DFE6DF"/>
                </a:solidFill>
                <a:latin typeface="Arial"/>
                <a:cs typeface="Arial"/>
              </a:rPr>
              <a:t>r</a:t>
            </a:r>
            <a:r>
              <a:rPr sz="2400" b="1" dirty="0">
                <a:solidFill>
                  <a:srgbClr val="DFE6DF"/>
                </a:solidFill>
                <a:latin typeface="Arial"/>
                <a:cs typeface="Arial"/>
              </a:rPr>
              <a:t>@knk</a:t>
            </a:r>
            <a:r>
              <a:rPr lang="en-US" sz="2400" b="1" dirty="0">
                <a:solidFill>
                  <a:srgbClr val="DFE6DF"/>
                </a:solidFill>
                <a:latin typeface="Arial"/>
                <a:cs typeface="Arial"/>
              </a:rPr>
              <a:t>r</a:t>
            </a:r>
            <a:r>
              <a:rPr sz="2400" b="1" dirty="0">
                <a:solidFill>
                  <a:srgbClr val="DFE6DF"/>
                </a:solidFill>
                <a:latin typeface="Arial"/>
                <a:cs typeface="Arial"/>
              </a:rPr>
              <a:t>as.</a:t>
            </a:r>
            <a:r>
              <a:rPr lang="en-US" sz="2400" b="1" dirty="0">
                <a:solidFill>
                  <a:srgbClr val="DFE6DF"/>
                </a:solidFill>
                <a:latin typeface="Arial"/>
                <a:cs typeface="Arial"/>
              </a:rPr>
              <a:t>r</a:t>
            </a:r>
            <a:r>
              <a:rPr sz="2400" b="1" dirty="0">
                <a:solidFill>
                  <a:srgbClr val="DFE6DF"/>
                </a:solidFill>
                <a:latin typeface="Arial"/>
                <a:cs typeface="Arial"/>
              </a:rPr>
              <a:t>u</a:t>
            </a:r>
            <a:endParaRPr sz="2400" dirty="0">
              <a:latin typeface="Arial"/>
              <a:cs typeface="Arial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0F67FB1-0EDD-404D-B009-A7C8643CD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147" y="2989468"/>
            <a:ext cx="4346900" cy="652035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D4E0ACA-7BD2-4A8A-BDC7-FE9EB84F7931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2" t="1053" r="12891"/>
          <a:stretch/>
        </p:blipFill>
        <p:spPr bwMode="auto">
          <a:xfrm flipH="1">
            <a:off x="12420600" y="4305300"/>
            <a:ext cx="4610100" cy="58644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</TotalTime>
  <Words>118</Words>
  <Application>Microsoft Office PowerPoint</Application>
  <PresentationFormat>Произвольный</PresentationFormat>
  <Paragraphs>30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1" baseType="lpstr">
      <vt:lpstr>Arial</vt:lpstr>
      <vt:lpstr>Calibri</vt:lpstr>
      <vt:lpstr>Roboto</vt:lpstr>
      <vt:lpstr>Trebuchet MS</vt:lpstr>
      <vt:lpstr>Office Theme</vt:lpstr>
      <vt:lpstr>Презентация PowerPoint</vt:lpstr>
      <vt:lpstr>Краткая характеристика  помещения</vt:lpstr>
      <vt:lpstr>Отдельно стоящее здание на  ул. Большакова 78 Б</vt:lpstr>
      <vt:lpstr>Отдельно стоящее здание на  ул. Большакова 78 Б</vt:lpstr>
      <vt:lpstr>План помещений</vt:lpstr>
      <vt:lpstr>Звоните и мы подберем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cnmbe</dc:creator>
  <cp:lastModifiedBy>Александр Котов</cp:lastModifiedBy>
  <cp:revision>13</cp:revision>
  <dcterms:created xsi:type="dcterms:W3CDTF">2022-11-16T09:44:42Z</dcterms:created>
  <dcterms:modified xsi:type="dcterms:W3CDTF">2024-08-15T08:23:07Z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2022-04-13T00:00:00Z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2022-11-16T00:00:00Z</vt:filetime>
  </property>
</Properties>
</file>