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8.jpg" ContentType="image/jpeg"/>
  <Override PartName="/ppt/media/image9.jpg" ContentType="image/jpeg"/>
  <Override PartName="/ppt/media/image10.jpg" ContentType="image/jpeg"/>
  <Override PartName="/ppt/media/image12.jpg" ContentType="image/jpeg"/>
  <Override PartName="/ppt/media/image1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2" r:id="rId2"/>
    <p:sldId id="263" r:id="rId3"/>
    <p:sldId id="267" r:id="rId4"/>
    <p:sldId id="264" r:id="rId5"/>
    <p:sldId id="260" r:id="rId6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3939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3939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77968" cy="57515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3939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FE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08931" y="628345"/>
            <a:ext cx="8470137" cy="8966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1" i="0">
                <a:solidFill>
                  <a:srgbClr val="3939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84475" y="2717113"/>
            <a:ext cx="12719050" cy="587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kartinkin.net/uploads/posts/2022-03/thumbs/1646190712_16-kartinkin-net-p-prozrachnie-kartinki-dlya-prezentatsii-16.png">
            <a:extLst>
              <a:ext uri="{FF2B5EF4-FFF2-40B4-BE49-F238E27FC236}">
                <a16:creationId xmlns:a16="http://schemas.microsoft.com/office/drawing/2014/main" id="{B8E50F4B-2C1D-49F4-8B37-F0C70F44E03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r="21427"/>
          <a:stretch/>
        </p:blipFill>
        <p:spPr bwMode="auto">
          <a:xfrm rot="21221941" flipH="1">
            <a:off x="47106" y="232769"/>
            <a:ext cx="5106122" cy="6693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ject 3">
            <a:extLst>
              <a:ext uri="{FF2B5EF4-FFF2-40B4-BE49-F238E27FC236}">
                <a16:creationId xmlns:a16="http://schemas.microsoft.com/office/drawing/2014/main" id="{65830382-7E2E-4241-849A-D14107BDADF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75648" y="-27215"/>
            <a:ext cx="8958072" cy="896112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724400" y="771797"/>
            <a:ext cx="13411200" cy="5732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6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участок</a:t>
            </a:r>
            <a:br>
              <a:rPr lang="ru-RU" sz="48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4,29 га: </a:t>
            </a:r>
          </a:p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48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Свердловская область,</a:t>
            </a:r>
          </a:p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48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spc="305" dirty="0" err="1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Сысертский</a:t>
            </a:r>
            <a:r>
              <a:rPr lang="ru-RU" sz="48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pPr marL="12700" algn="ctr">
              <a:lnSpc>
                <a:spcPct val="150000"/>
              </a:lnSpc>
              <a:spcBef>
                <a:spcPts val="105"/>
              </a:spcBef>
            </a:pPr>
            <a:r>
              <a:rPr lang="ru-RU" sz="48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въезде в с. </a:t>
            </a:r>
            <a:r>
              <a:rPr lang="ru-RU" sz="4800" spc="305" dirty="0" err="1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Черданцево</a:t>
            </a:r>
            <a:endParaRPr sz="4800" b="1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590" y="18506"/>
            <a:ext cx="11677015" cy="10287000"/>
            <a:chOff x="0" y="0"/>
            <a:chExt cx="1167701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616" y="0"/>
              <a:ext cx="10558272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44312" cy="10286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38442" y="343611"/>
            <a:ext cx="11111358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3795395" algn="l"/>
              </a:tabLst>
            </a:pPr>
            <a:r>
              <a:rPr spc="350" dirty="0"/>
              <a:t>Кр</a:t>
            </a:r>
            <a:r>
              <a:rPr spc="380" dirty="0"/>
              <a:t>а</a:t>
            </a:r>
            <a:r>
              <a:rPr spc="390" dirty="0"/>
              <a:t>т</a:t>
            </a:r>
            <a:r>
              <a:rPr spc="380" dirty="0"/>
              <a:t>к</a:t>
            </a:r>
            <a:r>
              <a:rPr spc="375" dirty="0"/>
              <a:t>а</a:t>
            </a:r>
            <a:r>
              <a:rPr dirty="0"/>
              <a:t>я	</a:t>
            </a:r>
            <a:r>
              <a:rPr spc="360" dirty="0" err="1"/>
              <a:t>х</a:t>
            </a:r>
            <a:r>
              <a:rPr spc="305" dirty="0" err="1"/>
              <a:t>ар</a:t>
            </a:r>
            <a:r>
              <a:rPr spc="355" dirty="0" err="1"/>
              <a:t>а</a:t>
            </a:r>
            <a:r>
              <a:rPr spc="360" dirty="0" err="1"/>
              <a:t>к</a:t>
            </a:r>
            <a:r>
              <a:rPr spc="370" dirty="0" err="1"/>
              <a:t>т</a:t>
            </a:r>
            <a:r>
              <a:rPr spc="325" dirty="0" err="1"/>
              <a:t>ери</a:t>
            </a:r>
            <a:r>
              <a:rPr spc="365" dirty="0" err="1"/>
              <a:t>ст</a:t>
            </a:r>
            <a:r>
              <a:rPr spc="325" dirty="0" err="1"/>
              <a:t>и</a:t>
            </a:r>
            <a:r>
              <a:rPr spc="360" dirty="0" err="1"/>
              <a:t>к</a:t>
            </a:r>
            <a:r>
              <a:rPr dirty="0" err="1"/>
              <a:t>а</a:t>
            </a:r>
            <a:endParaRPr spc="135" dirty="0"/>
          </a:p>
        </p:txBody>
      </p:sp>
      <p:pic>
        <p:nvPicPr>
          <p:cNvPr id="7" name="Рисунок 6" descr="https://mixmag.io/wp-content/pics/105411/image043-1-630x720.png">
            <a:extLst>
              <a:ext uri="{FF2B5EF4-FFF2-40B4-BE49-F238E27FC236}">
                <a16:creationId xmlns:a16="http://schemas.microsoft.com/office/drawing/2014/main" id="{FAB4487B-8629-4930-9EC5-88A9F7E9DD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6579" y="519252"/>
            <a:ext cx="2514073" cy="24906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7963D4-F413-444C-A3F6-38D37E22BE96}"/>
              </a:ext>
            </a:extLst>
          </p:cNvPr>
          <p:cNvSpPr/>
          <p:nvPr/>
        </p:nvSpPr>
        <p:spPr>
          <a:xfrm>
            <a:off x="6553200" y="1558703"/>
            <a:ext cx="10896600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Manrope"/>
              </a:rPr>
              <a:t>Предлагаем вашему вниманию уникальное предложение -</a:t>
            </a:r>
          </a:p>
          <a:p>
            <a:r>
              <a:rPr lang="ru-RU" sz="2000" b="1" dirty="0">
                <a:solidFill>
                  <a:srgbClr val="000000"/>
                </a:solidFill>
                <a:latin typeface="Manrope"/>
              </a:rPr>
              <a:t>земельный участок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 сельхоз назначения, площадью </a:t>
            </a:r>
            <a:r>
              <a:rPr lang="ru-RU" sz="2000" b="1" dirty="0">
                <a:solidFill>
                  <a:srgbClr val="000000"/>
                </a:solidFill>
                <a:latin typeface="Manrope"/>
              </a:rPr>
              <a:t>4,29 га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, возможность увеличения до 6 га) </a:t>
            </a:r>
            <a:r>
              <a:rPr lang="ru-RU" sz="2000" dirty="0" err="1">
                <a:solidFill>
                  <a:srgbClr val="000000"/>
                </a:solidFill>
                <a:latin typeface="Manrope"/>
              </a:rPr>
              <a:t>расположенныйпри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 въезде в с. </a:t>
            </a:r>
            <a:r>
              <a:rPr lang="ru-RU" sz="2000" dirty="0" err="1">
                <a:solidFill>
                  <a:srgbClr val="000000"/>
                </a:solidFill>
                <a:latin typeface="Manrope"/>
              </a:rPr>
              <a:t>Черданцево,Сысертского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 района Свердловской области</a:t>
            </a:r>
          </a:p>
          <a:p>
            <a:endParaRPr lang="ru-RU" sz="2000" dirty="0">
              <a:solidFill>
                <a:srgbClr val="000000"/>
              </a:solidFill>
              <a:latin typeface="Manrope"/>
            </a:endParaRPr>
          </a:p>
          <a:p>
            <a:r>
              <a:rPr lang="ru-RU" sz="2000" dirty="0">
                <a:solidFill>
                  <a:srgbClr val="000000"/>
                </a:solidFill>
                <a:latin typeface="Manrope"/>
              </a:rPr>
              <a:t>Этот участок являются </a:t>
            </a:r>
            <a:r>
              <a:rPr lang="ru-RU" sz="2000" b="1" dirty="0">
                <a:solidFill>
                  <a:srgbClr val="000000"/>
                </a:solidFill>
                <a:latin typeface="Manrope"/>
              </a:rPr>
              <a:t>идеальным 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вариантом как для инвестиций, так и для развития вашего бизнеса.</a:t>
            </a:r>
          </a:p>
          <a:p>
            <a:endParaRPr lang="ru-RU" sz="2000" dirty="0">
              <a:solidFill>
                <a:srgbClr val="000000"/>
              </a:solidFill>
              <a:latin typeface="Manrope"/>
            </a:endParaRPr>
          </a:p>
          <a:p>
            <a:r>
              <a:rPr lang="ru-RU" sz="2000" dirty="0">
                <a:solidFill>
                  <a:srgbClr val="000000"/>
                </a:solidFill>
                <a:latin typeface="Manrope"/>
              </a:rPr>
              <a:t>*Выгодное расположение Участок находится всего в 43 км от Екатеринбурга , что обеспечивает удобную транспортную доступность.</a:t>
            </a:r>
          </a:p>
          <a:p>
            <a:endParaRPr lang="ru-RU" sz="2000" dirty="0">
              <a:solidFill>
                <a:srgbClr val="000000"/>
              </a:solidFill>
              <a:latin typeface="Manrope"/>
            </a:endParaRPr>
          </a:p>
          <a:p>
            <a:r>
              <a:rPr lang="ru-RU" sz="2000" dirty="0">
                <a:solidFill>
                  <a:srgbClr val="000000"/>
                </a:solidFill>
                <a:latin typeface="Manrope"/>
              </a:rPr>
              <a:t>*Развитая инфраструктура </a:t>
            </a:r>
            <a:r>
              <a:rPr lang="ru-RU" sz="2000" dirty="0" err="1">
                <a:solidFill>
                  <a:srgbClr val="000000"/>
                </a:solidFill>
                <a:latin typeface="Manrope"/>
              </a:rPr>
              <a:t>с.Черданцево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. В 2 км загородный клуб "Белая Лошадь". где есть гостиница и ресторан, супермаркет, Церковь Владимирской иконы Божией Матери. Агрофирма </a:t>
            </a:r>
            <a:r>
              <a:rPr lang="ru-RU" sz="2000" dirty="0" err="1">
                <a:solidFill>
                  <a:srgbClr val="000000"/>
                </a:solidFill>
                <a:latin typeface="Manrope"/>
              </a:rPr>
              <a:t>Черданская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. Учебно-Производственный центр Газпрома. Банкетные залы "Шатер на берегу" и др. </a:t>
            </a:r>
            <a:r>
              <a:rPr lang="ru-RU" sz="2000" dirty="0" err="1">
                <a:solidFill>
                  <a:srgbClr val="000000"/>
                </a:solidFill>
                <a:latin typeface="Manrope"/>
              </a:rPr>
              <a:t>достопремичательности</a:t>
            </a:r>
            <a:endParaRPr lang="ru-RU" sz="2000" dirty="0">
              <a:solidFill>
                <a:srgbClr val="000000"/>
              </a:solidFill>
              <a:latin typeface="Manrope"/>
            </a:endParaRPr>
          </a:p>
          <a:p>
            <a:endParaRPr lang="ru-RU" sz="2000" dirty="0">
              <a:solidFill>
                <a:srgbClr val="000000"/>
              </a:solidFill>
              <a:latin typeface="Manrope"/>
            </a:endParaRPr>
          </a:p>
          <a:p>
            <a:r>
              <a:rPr lang="ru-RU" sz="2000" dirty="0">
                <a:solidFill>
                  <a:srgbClr val="000000"/>
                </a:solidFill>
                <a:latin typeface="Manrope"/>
              </a:rPr>
              <a:t>*Участок расположен в 400 м от </a:t>
            </a:r>
            <a:r>
              <a:rPr lang="ru-RU" sz="2000" dirty="0" err="1">
                <a:solidFill>
                  <a:srgbClr val="000000"/>
                </a:solidFill>
                <a:latin typeface="Manrope"/>
              </a:rPr>
              <a:t>Черданцевского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 водохранилища и с трех сторон в окружении частной жилой застройки.</a:t>
            </a:r>
          </a:p>
          <a:p>
            <a:endParaRPr lang="ru-RU" sz="2000" dirty="0">
              <a:solidFill>
                <a:srgbClr val="000000"/>
              </a:solidFill>
              <a:latin typeface="Manrope"/>
            </a:endParaRPr>
          </a:p>
          <a:p>
            <a:r>
              <a:rPr lang="ru-RU" sz="2000" dirty="0">
                <a:solidFill>
                  <a:srgbClr val="000000"/>
                </a:solidFill>
                <a:latin typeface="Manrope"/>
              </a:rPr>
              <a:t>*Участки открывают</a:t>
            </a:r>
            <a:r>
              <a:rPr lang="ru-RU" sz="2000" b="1" dirty="0">
                <a:solidFill>
                  <a:srgbClr val="000000"/>
                </a:solidFill>
                <a:latin typeface="Manrope"/>
              </a:rPr>
              <a:t> широкие перспективы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 для вашего </a:t>
            </a:r>
            <a:r>
              <a:rPr lang="ru-RU" sz="2000" b="1" dirty="0">
                <a:solidFill>
                  <a:srgbClr val="000000"/>
                </a:solidFill>
                <a:latin typeface="Manrope"/>
              </a:rPr>
              <a:t>бизнеса.</a:t>
            </a:r>
          </a:p>
          <a:p>
            <a:endParaRPr lang="ru-RU" sz="2000" dirty="0">
              <a:solidFill>
                <a:srgbClr val="000000"/>
              </a:solidFill>
              <a:latin typeface="Manrope"/>
            </a:endParaRPr>
          </a:p>
          <a:p>
            <a:r>
              <a:rPr lang="ru-RU" sz="2000" dirty="0">
                <a:solidFill>
                  <a:srgbClr val="000000"/>
                </a:solidFill>
                <a:latin typeface="Manrope"/>
              </a:rPr>
              <a:t>*Рядом с участком имеются все необходимые коммуникации: электричество, газ.</a:t>
            </a:r>
          </a:p>
          <a:p>
            <a:endParaRPr lang="ru-RU" sz="2000" dirty="0">
              <a:solidFill>
                <a:srgbClr val="000000"/>
              </a:solidFill>
              <a:latin typeface="Manrope"/>
            </a:endParaRPr>
          </a:p>
          <a:p>
            <a:r>
              <a:rPr lang="ru-RU" sz="2000" dirty="0">
                <a:solidFill>
                  <a:srgbClr val="000000"/>
                </a:solidFill>
                <a:latin typeface="Manrope"/>
              </a:rPr>
              <a:t>Не упустите возможность стать</a:t>
            </a:r>
            <a:r>
              <a:rPr lang="ru-RU" sz="2000" b="1" dirty="0">
                <a:solidFill>
                  <a:srgbClr val="000000"/>
                </a:solidFill>
                <a:latin typeface="Manrope"/>
              </a:rPr>
              <a:t> владельцем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Manrope"/>
              </a:rPr>
              <a:t>перспективного участка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. </a:t>
            </a:r>
          </a:p>
          <a:p>
            <a:r>
              <a:rPr lang="ru-RU" sz="2000" dirty="0">
                <a:solidFill>
                  <a:srgbClr val="000000"/>
                </a:solidFill>
                <a:latin typeface="Manrope"/>
              </a:rPr>
              <a:t>Это </a:t>
            </a:r>
            <a:r>
              <a:rPr lang="ru-RU" sz="2000" b="1" dirty="0">
                <a:solidFill>
                  <a:srgbClr val="000000"/>
                </a:solidFill>
                <a:latin typeface="Manrope"/>
              </a:rPr>
              <a:t>отличный выбор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 для </a:t>
            </a:r>
            <a:r>
              <a:rPr lang="ru-RU" sz="2000" b="1" dirty="0">
                <a:solidFill>
                  <a:srgbClr val="000000"/>
                </a:solidFill>
                <a:latin typeface="Manrope"/>
              </a:rPr>
              <a:t>инвестиций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 и успешного </a:t>
            </a:r>
            <a:r>
              <a:rPr lang="ru-RU" sz="2000" b="1" dirty="0">
                <a:solidFill>
                  <a:srgbClr val="000000"/>
                </a:solidFill>
                <a:latin typeface="Manrope"/>
              </a:rPr>
              <a:t>развития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 вашего </a:t>
            </a:r>
            <a:r>
              <a:rPr lang="ru-RU" sz="2000" b="1" dirty="0">
                <a:solidFill>
                  <a:srgbClr val="000000"/>
                </a:solidFill>
                <a:latin typeface="Manrope"/>
              </a:rPr>
              <a:t>бизнеса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.</a:t>
            </a:r>
          </a:p>
          <a:p>
            <a:r>
              <a:rPr lang="ru-RU" sz="2000" b="1" dirty="0">
                <a:solidFill>
                  <a:srgbClr val="000000"/>
                </a:solidFill>
                <a:latin typeface="Manrope"/>
              </a:rPr>
              <a:t>Покупайте землю</a:t>
            </a:r>
            <a:r>
              <a:rPr lang="ru-RU" sz="2000" dirty="0">
                <a:solidFill>
                  <a:srgbClr val="000000"/>
                </a:solidFill>
                <a:latin typeface="Manrope"/>
              </a:rPr>
              <a:t> - её больше не производят!</a:t>
            </a:r>
          </a:p>
          <a:p>
            <a:r>
              <a:rPr lang="ru-RU" sz="2000" b="1" dirty="0">
                <a:solidFill>
                  <a:srgbClr val="000000"/>
                </a:solidFill>
                <a:latin typeface="Manrope"/>
              </a:rPr>
              <a:t>ЗВОНИТЕ!</a:t>
            </a:r>
            <a:endParaRPr lang="ru-RU" sz="2000" b="0" i="0" dirty="0">
              <a:solidFill>
                <a:srgbClr val="000000"/>
              </a:solidFill>
              <a:effectLst/>
              <a:latin typeface="Manrop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" y="4305300"/>
            <a:ext cx="6394555" cy="5830889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2BE8535-76A3-47E0-88BC-D90F0A2E1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68" y="287990"/>
            <a:ext cx="17749863" cy="3077766"/>
          </a:xfrm>
        </p:spPr>
        <p:txBody>
          <a:bodyPr/>
          <a:lstStyle/>
          <a:p>
            <a:pPr marL="12700" algn="ctr">
              <a:spcBef>
                <a:spcPts val="105"/>
              </a:spcBef>
            </a:pP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участок</a:t>
            </a:r>
            <a:b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4,29 га: </a:t>
            </a:r>
            <a:b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Свердловская область,</a:t>
            </a:r>
            <a:b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spc="305" dirty="0" err="1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Сысертский</a:t>
            </a: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b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въезде в с. </a:t>
            </a:r>
            <a:r>
              <a:rPr lang="ru-RU" sz="4000" spc="305" dirty="0" err="1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Черданцево</a:t>
            </a:r>
            <a:endParaRPr lang="ru-RU" sz="4000" spc="305" dirty="0">
              <a:solidFill>
                <a:srgbClr val="7992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https://mixmag.io/wp-content/pics/105411/image043-1-630x720.png">
            <a:extLst>
              <a:ext uri="{FF2B5EF4-FFF2-40B4-BE49-F238E27FC236}">
                <a16:creationId xmlns:a16="http://schemas.microsoft.com/office/drawing/2014/main" id="{14D544A6-AE7E-4872-A176-9CD4A94D417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634" y="3369541"/>
            <a:ext cx="4871575" cy="5830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51D573-5FA6-492C-AFBF-1E1834CCC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19500"/>
            <a:ext cx="5384800" cy="4038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9CDCD6-EAA9-4DF3-9F81-5F04668ED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119" y="3617431"/>
            <a:ext cx="5689600" cy="40386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F95333-E8D6-483B-B0DC-4A6A617DE6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66" y="6722410"/>
            <a:ext cx="4368800" cy="32766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D67855-0D67-4F8C-B837-3BCA3FD821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762" y="6808134"/>
            <a:ext cx="4140200" cy="31908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D03E832-DC90-489C-887A-C69AAC0257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157" y="6808134"/>
            <a:ext cx="3355796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10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" y="4305300"/>
            <a:ext cx="6394555" cy="5830889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2BE8535-76A3-47E0-88BC-D90F0A2E1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68" y="287990"/>
            <a:ext cx="17749863" cy="3077766"/>
          </a:xfrm>
        </p:spPr>
        <p:txBody>
          <a:bodyPr/>
          <a:lstStyle/>
          <a:p>
            <a:pPr marL="12700" algn="ctr">
              <a:spcBef>
                <a:spcPts val="105"/>
              </a:spcBef>
            </a:pP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участок</a:t>
            </a:r>
            <a:b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4,29 га: </a:t>
            </a:r>
            <a:b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Свердловская область,</a:t>
            </a:r>
            <a:b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spc="305" dirty="0" err="1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Сысертский</a:t>
            </a: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b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въезде в с. </a:t>
            </a:r>
            <a:r>
              <a:rPr lang="ru-RU" sz="4000" spc="305" dirty="0" err="1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Черданцево</a:t>
            </a:r>
            <a:endParaRPr lang="ru-RU" sz="4000" spc="305" dirty="0">
              <a:solidFill>
                <a:srgbClr val="7992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https://mixmag.io/wp-content/pics/105411/image043-1-630x720.png">
            <a:extLst>
              <a:ext uri="{FF2B5EF4-FFF2-40B4-BE49-F238E27FC236}">
                <a16:creationId xmlns:a16="http://schemas.microsoft.com/office/drawing/2014/main" id="{14D544A6-AE7E-4872-A176-9CD4A94D417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0" y="6271764"/>
            <a:ext cx="3271375" cy="393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F35EDE-BE4D-49A3-9B48-F76AF3538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4305300"/>
            <a:ext cx="7008411" cy="52563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938459-2A3A-4CB6-B010-1FB8F795E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46" y="4305300"/>
            <a:ext cx="6783854" cy="52563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66360" cy="366369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14800" y="556254"/>
            <a:ext cx="91516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26460" algn="l"/>
                <a:tab pos="5572760" algn="l"/>
              </a:tabLst>
            </a:pPr>
            <a:r>
              <a:rPr sz="5400" b="1" spc="100" dirty="0">
                <a:solidFill>
                  <a:srgbClr val="76859F"/>
                </a:solidFill>
                <a:latin typeface="Arial"/>
                <a:cs typeface="Arial"/>
              </a:rPr>
              <a:t>Звоните	</a:t>
            </a:r>
            <a:r>
              <a:rPr sz="5400" b="1" dirty="0">
                <a:solidFill>
                  <a:srgbClr val="76859F"/>
                </a:solidFill>
                <a:latin typeface="Arial"/>
                <a:cs typeface="Arial"/>
              </a:rPr>
              <a:t>и</a:t>
            </a:r>
            <a:r>
              <a:rPr sz="5400" b="1" spc="650" dirty="0">
                <a:solidFill>
                  <a:srgbClr val="76859F"/>
                </a:solidFill>
                <a:latin typeface="Arial"/>
                <a:cs typeface="Arial"/>
              </a:rPr>
              <a:t> </a:t>
            </a:r>
            <a:r>
              <a:rPr sz="5400" b="1" spc="-10" dirty="0">
                <a:solidFill>
                  <a:srgbClr val="76859F"/>
                </a:solidFill>
                <a:latin typeface="Arial"/>
                <a:cs typeface="Arial"/>
              </a:rPr>
              <a:t>мы	</a:t>
            </a:r>
            <a:r>
              <a:rPr sz="5400" b="1" spc="175" dirty="0">
                <a:solidFill>
                  <a:srgbClr val="76859F"/>
                </a:solidFill>
                <a:latin typeface="Arial"/>
                <a:cs typeface="Arial"/>
              </a:rPr>
              <a:t>подберем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28294" y="1447919"/>
            <a:ext cx="135915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62645" algn="l"/>
                <a:tab pos="11151870" algn="l"/>
              </a:tabLst>
            </a:pPr>
            <a:r>
              <a:rPr sz="5400" b="1" spc="190" dirty="0">
                <a:solidFill>
                  <a:srgbClr val="76859F"/>
                </a:solidFill>
                <a:latin typeface="Arial"/>
                <a:cs typeface="Arial"/>
              </a:rPr>
              <a:t>офис/торговое/склад	</a:t>
            </a:r>
            <a:r>
              <a:rPr sz="5400" b="1" spc="85" dirty="0">
                <a:solidFill>
                  <a:srgbClr val="76859F"/>
                </a:solidFill>
                <a:latin typeface="Arial"/>
                <a:cs typeface="Arial"/>
              </a:rPr>
              <a:t>вашей	</a:t>
            </a:r>
            <a:r>
              <a:rPr sz="5400" b="1" spc="-20" dirty="0">
                <a:solidFill>
                  <a:srgbClr val="76859F"/>
                </a:solidFill>
                <a:latin typeface="Arial"/>
                <a:cs typeface="Arial"/>
              </a:rPr>
              <a:t>мечты!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62220" y="3546516"/>
            <a:ext cx="12616180" cy="33380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lvl="0"/>
            <a:r>
              <a:rPr lang="ru-RU" sz="36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Специалист по работе</a:t>
            </a:r>
          </a:p>
          <a:p>
            <a:pPr lvl="0"/>
            <a:r>
              <a:rPr lang="ru-RU" sz="36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с собственниками помещений</a:t>
            </a:r>
            <a:br>
              <a:rPr lang="ru-RU" sz="36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</a:br>
            <a:r>
              <a:rPr lang="ru-RU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Котова Наталья</a:t>
            </a:r>
          </a:p>
          <a:p>
            <a:pPr lvl="0"/>
            <a:r>
              <a:rPr lang="en-US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komdir@knekat.ru</a:t>
            </a:r>
            <a:endParaRPr lang="ru-RU" sz="3600" b="1" dirty="0">
              <a:solidFill>
                <a:srgbClr val="990000"/>
              </a:solidFill>
              <a:ea typeface="Roboto"/>
              <a:cs typeface="Roboto"/>
              <a:sym typeface="Roboto"/>
            </a:endParaRPr>
          </a:p>
          <a:p>
            <a:pPr lvl="0"/>
            <a:r>
              <a:rPr lang="ru-RU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+7(922)026-66-91</a:t>
            </a:r>
            <a:br>
              <a:rPr lang="ru-RU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</a:br>
            <a:r>
              <a:rPr lang="ru-RU" sz="3600" b="1" i="0" u="none" strike="noStrike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+7(902)156-33-77</a:t>
            </a:r>
            <a:endParaRPr lang="ru-RU" sz="3600" b="1" dirty="0">
              <a:solidFill>
                <a:srgbClr val="990000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57826" y="8159368"/>
            <a:ext cx="3082417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marR="35560" indent="1158240" algn="r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DFE6DF"/>
                </a:solidFill>
                <a:latin typeface="Arial"/>
                <a:cs typeface="Arial"/>
              </a:rPr>
              <a:t>Всегда</a:t>
            </a:r>
            <a:r>
              <a:rPr sz="2400" b="1" spc="-8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а  </a:t>
            </a:r>
            <a:r>
              <a:rPr sz="2400" b="1" spc="-20" dirty="0">
                <a:solidFill>
                  <a:srgbClr val="DFE6DF"/>
                </a:solidFill>
                <a:latin typeface="Arial"/>
                <a:cs typeface="Arial"/>
              </a:rPr>
              <a:t>с</a:t>
            </a:r>
            <a:r>
              <a:rPr sz="2400" b="1" spc="-254" dirty="0">
                <a:solidFill>
                  <a:srgbClr val="DFE6DF"/>
                </a:solidFill>
                <a:latin typeface="Arial"/>
                <a:cs typeface="Arial"/>
              </a:rPr>
              <a:t>в</a:t>
            </a: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я</a:t>
            </a:r>
            <a:r>
              <a:rPr sz="2400" b="1" spc="-20" dirty="0">
                <a:solidFill>
                  <a:srgbClr val="DFE6DF"/>
                </a:solidFill>
                <a:latin typeface="Arial"/>
                <a:cs typeface="Arial"/>
              </a:rPr>
              <a:t>з</a:t>
            </a:r>
            <a:r>
              <a:rPr sz="2400" b="1" spc="-135" dirty="0">
                <a:solidFill>
                  <a:srgbClr val="DFE6DF"/>
                </a:solidFill>
                <a:latin typeface="Arial"/>
                <a:cs typeface="Arial"/>
              </a:rPr>
              <a:t>и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,</a:t>
            </a:r>
            <a:r>
              <a:rPr sz="2400" b="1" spc="-9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К</a:t>
            </a:r>
            <a:r>
              <a:rPr sz="2400" b="1" spc="-355" dirty="0">
                <a:solidFill>
                  <a:srgbClr val="DFE6DF"/>
                </a:solidFill>
                <a:latin typeface="Arial"/>
                <a:cs typeface="Arial"/>
              </a:rPr>
              <a:t>у</a:t>
            </a:r>
            <a:r>
              <a:rPr sz="2400" b="1" spc="-60" dirty="0">
                <a:solidFill>
                  <a:srgbClr val="DFE6DF"/>
                </a:solidFill>
                <a:latin typeface="Arial"/>
                <a:cs typeface="Arial"/>
              </a:rPr>
              <a:t>п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р</a:t>
            </a:r>
            <a:r>
              <a:rPr sz="2400" b="1" spc="-110" dirty="0">
                <a:solidFill>
                  <a:srgbClr val="DFE6DF"/>
                </a:solidFill>
                <a:latin typeface="Arial"/>
                <a:cs typeface="Arial"/>
              </a:rPr>
              <a:t>и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я</a:t>
            </a:r>
            <a:r>
              <a:rPr sz="2400" b="1" spc="-85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ов</a:t>
            </a:r>
            <a:endParaRPr sz="24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2400" b="1" spc="-80" dirty="0">
                <a:solidFill>
                  <a:srgbClr val="DFE6DF"/>
                </a:solidFill>
                <a:latin typeface="Arial"/>
                <a:cs typeface="Arial"/>
              </a:rPr>
              <a:t>Георгий</a:t>
            </a:r>
            <a:endParaRPr sz="2400" dirty="0">
              <a:latin typeface="Arial"/>
              <a:cs typeface="Arial"/>
            </a:endParaRPr>
          </a:p>
          <a:p>
            <a:pPr marR="33655" algn="r">
              <a:lnSpc>
                <a:spcPct val="100000"/>
              </a:lnSpc>
            </a:pP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+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7</a:t>
            </a:r>
            <a:r>
              <a:rPr sz="2400" b="1" spc="-15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(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965)</a:t>
            </a:r>
            <a:r>
              <a:rPr sz="2400" b="1" spc="-17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899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-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67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-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07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2400" b="1" dirty="0">
                <a:solidFill>
                  <a:srgbClr val="DFE6DF"/>
                </a:solidFill>
                <a:latin typeface="Arial"/>
                <a:cs typeface="Arial"/>
              </a:rPr>
              <a:t>    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komdi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@knk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as.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u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F67FB1-0EDD-404D-B009-A7C8643CD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47" y="2989468"/>
            <a:ext cx="4346900" cy="65203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4E0ACA-7BD2-4A8A-BDC7-FE9EB84F793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1053" r="12891"/>
          <a:stretch/>
        </p:blipFill>
        <p:spPr bwMode="auto">
          <a:xfrm flipH="1">
            <a:off x="12420600" y="4305300"/>
            <a:ext cx="4610100" cy="586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</TotalTime>
  <Words>225</Words>
  <Application>Microsoft Office PowerPoint</Application>
  <PresentationFormat>Произвольный</PresentationFormat>
  <Paragraphs>36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Manrope</vt:lpstr>
      <vt:lpstr>Roboto</vt:lpstr>
      <vt:lpstr>Trebuchet MS</vt:lpstr>
      <vt:lpstr>Office Theme</vt:lpstr>
      <vt:lpstr>Презентация PowerPoint</vt:lpstr>
      <vt:lpstr>Краткая характеристика</vt:lpstr>
      <vt:lpstr>Земельный участок Площадь 4,29 га:  Свердловская область,  Сысертский район При въезде в с. Черданцево</vt:lpstr>
      <vt:lpstr>Земельный участок Площадь 4,29 га:  Свердловская область,  Сысертский район При въезде в с. Черданцево</vt:lpstr>
      <vt:lpstr>Звоните и мы подберем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cnmbe</dc:creator>
  <cp:lastModifiedBy>Александр Котов</cp:lastModifiedBy>
  <cp:revision>24</cp:revision>
  <dcterms:created xsi:type="dcterms:W3CDTF">2022-11-16T09:45:05Z</dcterms:created>
  <dcterms:modified xsi:type="dcterms:W3CDTF">2024-09-30T16:42:57Z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2022-11-16T00:00:00Z</vt:filetime>
  </property>
</Properties>
</file>